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39"/>
  </p:notesMasterIdLst>
  <p:handoutMasterIdLst>
    <p:handoutMasterId r:id="rId40"/>
  </p:handoutMasterIdLst>
  <p:sldIdLst>
    <p:sldId id="256" r:id="rId5"/>
    <p:sldId id="262" r:id="rId6"/>
    <p:sldId id="266" r:id="rId7"/>
    <p:sldId id="264" r:id="rId8"/>
    <p:sldId id="290" r:id="rId9"/>
    <p:sldId id="268" r:id="rId10"/>
    <p:sldId id="261" r:id="rId11"/>
    <p:sldId id="269" r:id="rId12"/>
    <p:sldId id="270" r:id="rId13"/>
    <p:sldId id="271" r:id="rId14"/>
    <p:sldId id="272" r:id="rId15"/>
    <p:sldId id="273" r:id="rId16"/>
    <p:sldId id="275" r:id="rId17"/>
    <p:sldId id="278" r:id="rId18"/>
    <p:sldId id="277" r:id="rId19"/>
    <p:sldId id="279" r:id="rId20"/>
    <p:sldId id="280" r:id="rId21"/>
    <p:sldId id="281" r:id="rId22"/>
    <p:sldId id="282" r:id="rId23"/>
    <p:sldId id="283" r:id="rId24"/>
    <p:sldId id="284" r:id="rId25"/>
    <p:sldId id="286" r:id="rId26"/>
    <p:sldId id="296" r:id="rId27"/>
    <p:sldId id="291" r:id="rId28"/>
    <p:sldId id="292" r:id="rId29"/>
    <p:sldId id="285" r:id="rId30"/>
    <p:sldId id="293" r:id="rId31"/>
    <p:sldId id="287" r:id="rId32"/>
    <p:sldId id="294" r:id="rId33"/>
    <p:sldId id="295" r:id="rId34"/>
    <p:sldId id="288" r:id="rId35"/>
    <p:sldId id="289" r:id="rId36"/>
    <p:sldId id="259" r:id="rId37"/>
    <p:sldId id="26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261"/>
    <a:srgbClr val="A5A6A9"/>
    <a:srgbClr val="E7E8EA"/>
    <a:srgbClr val="CCCDD2"/>
    <a:srgbClr val="838591"/>
    <a:srgbClr val="ADAE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pt>
    <dgm:pt modelId="{701D68F5-42F8-47BC-8FED-84C50F595DF0}">
      <dgm:prSet phldrT="[Text]"/>
      <dgm:spPr/>
      <dgm:t>
        <a:bodyPr/>
        <a:lstStyle/>
        <a:p>
          <a:pPr>
            <a:lnSpc>
              <a:spcPct val="100000"/>
            </a:lnSpc>
            <a:defRPr cap="all"/>
          </a:pPr>
          <a:r>
            <a:rPr lang="en-US" dirty="0">
              <a:solidFill>
                <a:schemeClr val="bg1">
                  <a:lumMod val="95000"/>
                </a:schemeClr>
              </a:solidFill>
            </a:rPr>
            <a:t>Hardware</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defRPr cap="all"/>
          </a:pPr>
          <a:r>
            <a:rPr lang="en-US" dirty="0">
              <a:solidFill>
                <a:schemeClr val="bg1">
                  <a:lumMod val="95000"/>
                </a:schemeClr>
              </a:solidFill>
            </a:rPr>
            <a:t>Software</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25C14C25-2A98-4731-B0BF-677AD8191C30}" type="pres">
      <dgm:prSet presAssocID="{7D9C16A6-8C48-4165-8DAF-8C957C12A8FA}" presName="root" presStyleCnt="0">
        <dgm:presLayoutVars>
          <dgm:dir/>
          <dgm:resizeHandles val="exact"/>
        </dgm:presLayoutVars>
      </dgm:prSet>
      <dgm:spPr/>
    </dgm:pt>
    <dgm:pt modelId="{76750689-6C12-4D36-8474-BFC5C125B35E}" type="pres">
      <dgm:prSet presAssocID="{701D68F5-42F8-47BC-8FED-84C50F595DF0}" presName="compNode" presStyleCnt="0"/>
      <dgm:spPr/>
    </dgm:pt>
    <dgm:pt modelId="{A39E2924-EA9B-47F3-B732-8814DF65E2EC}" type="pres">
      <dgm:prSet presAssocID="{701D68F5-42F8-47BC-8FED-84C50F595DF0}" presName="iconBgRect" presStyleLbl="bgShp" presStyleIdx="0" presStyleCnt="2" custScaleX="165452" custScaleY="160853" custLinFactNeighborX="-39672"/>
      <dgm:spPr/>
    </dgm:pt>
    <dgm:pt modelId="{55BDA980-9151-47FF-AF00-AFF61BF7329A}" type="pres">
      <dgm:prSet presAssocID="{701D68F5-42F8-47BC-8FED-84C50F595DF0}" presName="iconRect" presStyleLbl="node1" presStyleIdx="0" presStyleCnt="2" custLinFactX="300000" custLinFactY="-100000" custLinFactNeighborX="386593" custLinFactNeighborY="-191790"/>
      <dgm:spPr>
        <a:blipFill dpi="0" rotWithShape="1">
          <a:blip xmlns:r="http://schemas.openxmlformats.org/officeDocument/2006/relationships" r:embed="rId1">
            <a:alphaModFix amt="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a:ext>
      </dgm:extLst>
    </dgm:pt>
    <dgm:pt modelId="{6813E287-6A9E-4A4E-8848-6B5E098C015B}" type="pres">
      <dgm:prSet presAssocID="{701D68F5-42F8-47BC-8FED-84C50F595DF0}" presName="spaceRect" presStyleCnt="0"/>
      <dgm:spPr/>
    </dgm:pt>
    <dgm:pt modelId="{29C7C433-EF2A-4A44-BC53-B7211D27668D}" type="pres">
      <dgm:prSet presAssocID="{701D68F5-42F8-47BC-8FED-84C50F595DF0}" presName="textRect" presStyleLbl="revTx" presStyleIdx="0" presStyleCnt="2" custLinFactNeighborX="-23563">
        <dgm:presLayoutVars>
          <dgm:chMax val="1"/>
          <dgm:chPref val="1"/>
        </dgm:presLayoutVars>
      </dgm:prSet>
      <dgm:spPr/>
    </dgm:pt>
    <dgm:pt modelId="{68220B65-DC55-4454-B24D-11B29BFBB9D4}" type="pres">
      <dgm:prSet presAssocID="{0C95B389-AC0C-4055-9AA3-38815EFC8B0A}" presName="sibTrans" presStyleCnt="0"/>
      <dgm:spPr/>
    </dgm:pt>
    <dgm:pt modelId="{BE6E5E78-2FF3-4F40-80FF-8626E060970A}" type="pres">
      <dgm:prSet presAssocID="{91A66877-AC1C-46D9-BF2C-6024B638DEA9}" presName="compNode" presStyleCnt="0"/>
      <dgm:spPr/>
    </dgm:pt>
    <dgm:pt modelId="{AE6D994C-35CC-4E2D-93F7-0749D531DB38}" type="pres">
      <dgm:prSet presAssocID="{91A66877-AC1C-46D9-BF2C-6024B638DEA9}" presName="iconBgRect" presStyleLbl="bgShp" presStyleIdx="1" presStyleCnt="2" custScaleX="169237" custScaleY="168699" custLinFactNeighborX="30438"/>
      <dgm:spPr/>
    </dgm:pt>
    <dgm:pt modelId="{25E3B37B-74D0-4A88-B4DE-941AD611607D}" type="pres">
      <dgm:prSet presAssocID="{91A66877-AC1C-46D9-BF2C-6024B638DEA9}" presName="iconRect" presStyleLbl="node1" presStyleIdx="1" presStyleCnt="2" custLinFactX="129707" custLinFactY="-14681" custLinFactNeighborX="200000" custLinFactNeighborY="-100000"/>
      <dgm:spPr>
        <a:blipFill dpi="0" rotWithShape="1">
          <a:blip xmlns:r="http://schemas.openxmlformats.org/officeDocument/2006/relationships" r:embed="rId3">
            <a:alphaModFix amt="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atellite"/>
        </a:ext>
      </dgm:extLst>
    </dgm:pt>
    <dgm:pt modelId="{D43D9762-97CA-499D-8A22-68E4735A6BBF}" type="pres">
      <dgm:prSet presAssocID="{91A66877-AC1C-46D9-BF2C-6024B638DEA9}" presName="spaceRect" presStyleCnt="0"/>
      <dgm:spPr/>
    </dgm:pt>
    <dgm:pt modelId="{B87C32D5-7B07-49E2-84BD-BC5A516ABFE6}" type="pres">
      <dgm:prSet presAssocID="{91A66877-AC1C-46D9-BF2C-6024B638DEA9}" presName="textRect" presStyleLbl="revTx" presStyleIdx="1" presStyleCnt="2" custLinFactNeighborX="19418">
        <dgm:presLayoutVars>
          <dgm:chMax val="1"/>
          <dgm:chPref val="1"/>
        </dgm:presLayoutVars>
      </dgm:prSet>
      <dgm:spPr/>
    </dgm:pt>
  </dgm:ptLst>
  <dgm:cxnLst>
    <dgm:cxn modelId="{C4BA385D-31ED-40EF-A5D6-98DFBA64E71A}" srcId="{7D9C16A6-8C48-4165-8DAF-8C957C12A8FA}" destId="{701D68F5-42F8-47BC-8FED-84C50F595DF0}" srcOrd="0" destOrd="0" parTransId="{9617668C-C38C-4017-8DDF-37855B15D110}" sibTransId="{0C95B389-AC0C-4055-9AA3-38815EFC8B0A}"/>
    <dgm:cxn modelId="{7F0DAB6F-9257-4F2D-B31A-3418F73F6952}" srcId="{7D9C16A6-8C48-4165-8DAF-8C957C12A8FA}" destId="{91A66877-AC1C-46D9-BF2C-6024B638DEA9}" srcOrd="1" destOrd="0" parTransId="{913FED05-DF41-48A7-B1F8-81937A468EF9}" sibTransId="{BFCE4A28-C381-46FF-935A-B11534EF7D87}"/>
    <dgm:cxn modelId="{1DCAC474-202E-48E4-8885-832453650F99}" type="presOf" srcId="{7D9C16A6-8C48-4165-8DAF-8C957C12A8FA}" destId="{25C14C25-2A98-4731-B0BF-677AD8191C30}" srcOrd="0" destOrd="0" presId="urn:microsoft.com/office/officeart/2018/5/layout/IconCircleLabelList"/>
    <dgm:cxn modelId="{77F3068B-47FB-4C44-B12F-5B52EA8C8D6F}" type="presOf" srcId="{91A66877-AC1C-46D9-BF2C-6024B638DEA9}" destId="{B87C32D5-7B07-49E2-84BD-BC5A516ABFE6}" srcOrd="0" destOrd="0" presId="urn:microsoft.com/office/officeart/2018/5/layout/IconCircleLabelList"/>
    <dgm:cxn modelId="{F44D1E9F-9059-456A-ACD4-C954F5166A16}" type="presOf" srcId="{701D68F5-42F8-47BC-8FED-84C50F595DF0}" destId="{29C7C433-EF2A-4A44-BC53-B7211D27668D}" srcOrd="0" destOrd="0" presId="urn:microsoft.com/office/officeart/2018/5/layout/IconCircleLabelList"/>
    <dgm:cxn modelId="{9B7CB0EB-7F3C-4D17-B355-4090FA01A301}" type="presParOf" srcId="{25C14C25-2A98-4731-B0BF-677AD8191C30}" destId="{76750689-6C12-4D36-8474-BFC5C125B35E}" srcOrd="0" destOrd="0" presId="urn:microsoft.com/office/officeart/2018/5/layout/IconCircleLabelList"/>
    <dgm:cxn modelId="{F736A8DC-8C73-40B1-B9D8-E2ED1B623EC4}" type="presParOf" srcId="{76750689-6C12-4D36-8474-BFC5C125B35E}" destId="{A39E2924-EA9B-47F3-B732-8814DF65E2EC}" srcOrd="0" destOrd="0" presId="urn:microsoft.com/office/officeart/2018/5/layout/IconCircleLabelList"/>
    <dgm:cxn modelId="{E811E0A3-64EB-4B73-B7C1-483CEFD7A521}" type="presParOf" srcId="{76750689-6C12-4D36-8474-BFC5C125B35E}" destId="{55BDA980-9151-47FF-AF00-AFF61BF7329A}" srcOrd="1" destOrd="0" presId="urn:microsoft.com/office/officeart/2018/5/layout/IconCircleLabelList"/>
    <dgm:cxn modelId="{5F50529C-66A6-45D3-914E-3EAF0020FAA5}" type="presParOf" srcId="{76750689-6C12-4D36-8474-BFC5C125B35E}" destId="{6813E287-6A9E-4A4E-8848-6B5E098C015B}" srcOrd="2" destOrd="0" presId="urn:microsoft.com/office/officeart/2018/5/layout/IconCircleLabelList"/>
    <dgm:cxn modelId="{4A2F5C1F-0EEC-4343-A69A-A075A9327DCB}" type="presParOf" srcId="{76750689-6C12-4D36-8474-BFC5C125B35E}" destId="{29C7C433-EF2A-4A44-BC53-B7211D27668D}" srcOrd="3" destOrd="0" presId="urn:microsoft.com/office/officeart/2018/5/layout/IconCircleLabelList"/>
    <dgm:cxn modelId="{11337B15-941E-431B-B38C-2502F8F375A2}" type="presParOf" srcId="{25C14C25-2A98-4731-B0BF-677AD8191C30}" destId="{68220B65-DC55-4454-B24D-11B29BFBB9D4}" srcOrd="1" destOrd="0" presId="urn:microsoft.com/office/officeart/2018/5/layout/IconCircleLabelList"/>
    <dgm:cxn modelId="{43151CC7-C0C3-4F15-997C-17B72C908907}" type="presParOf" srcId="{25C14C25-2A98-4731-B0BF-677AD8191C30}" destId="{BE6E5E78-2FF3-4F40-80FF-8626E060970A}" srcOrd="2" destOrd="0" presId="urn:microsoft.com/office/officeart/2018/5/layout/IconCircleLabelList"/>
    <dgm:cxn modelId="{B36D4B0A-AEE7-4B3F-898A-E200577B6D6B}" type="presParOf" srcId="{BE6E5E78-2FF3-4F40-80FF-8626E060970A}" destId="{AE6D994C-35CC-4E2D-93F7-0749D531DB38}" srcOrd="0" destOrd="0" presId="urn:microsoft.com/office/officeart/2018/5/layout/IconCircleLabelList"/>
    <dgm:cxn modelId="{BE0DFE24-FE93-4079-A9EE-3648D3E1E170}" type="presParOf" srcId="{BE6E5E78-2FF3-4F40-80FF-8626E060970A}" destId="{25E3B37B-74D0-4A88-B4DE-941AD611607D}" srcOrd="1" destOrd="0" presId="urn:microsoft.com/office/officeart/2018/5/layout/IconCircleLabelList"/>
    <dgm:cxn modelId="{F288AFD5-F3CA-46B3-8339-C045C21E9F21}" type="presParOf" srcId="{BE6E5E78-2FF3-4F40-80FF-8626E060970A}" destId="{D43D9762-97CA-499D-8A22-68E4735A6BBF}" srcOrd="2" destOrd="0" presId="urn:microsoft.com/office/officeart/2018/5/layout/IconCircleLabelList"/>
    <dgm:cxn modelId="{18CCBC88-DFE4-411F-876C-0313FF708975}" type="presParOf" srcId="{BE6E5E78-2FF3-4F40-80FF-8626E060970A}" destId="{B87C32D5-7B07-49E2-84BD-BC5A516ABFE6}"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dirty="0">
              <a:solidFill>
                <a:schemeClr val="bg1">
                  <a:lumMod val="95000"/>
                </a:schemeClr>
              </a:solidFill>
            </a:rPr>
            <a:t>w3schools.com</a:t>
          </a:r>
          <a:r>
            <a:rPr lang="en-US" dirty="0"/>
            <a:t>	</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solidFill>
                <a:schemeClr val="bg1">
                  <a:lumMod val="95000"/>
                </a:schemeClr>
              </a:solidFill>
            </a:rPr>
            <a:t>geeksforgeeks.org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48D96463-AE49-4BC4-B2B7-A8F0CC87C5F8}">
      <dgm:prSet phldrT="[Text]"/>
      <dgm:spPr/>
      <dgm:t>
        <a:bodyPr/>
        <a:lstStyle/>
        <a:p>
          <a:pPr>
            <a:lnSpc>
              <a:spcPct val="100000"/>
            </a:lnSpc>
          </a:pPr>
          <a:r>
            <a:rPr lang="en-US" dirty="0">
              <a:solidFill>
                <a:schemeClr val="bg1">
                  <a:lumMod val="95000"/>
                </a:schemeClr>
              </a:solidFill>
            </a:rPr>
            <a:t>tutorialspoint.com</a:t>
          </a:r>
        </a:p>
      </dgm:t>
    </dgm:pt>
    <dgm:pt modelId="{BF9C4BE3-FB28-4A2C-A262-1D710701B718}" type="parTrans" cxnId="{C6482154-9F46-4B41-AF56-02C7DB56C2D6}">
      <dgm:prSet/>
      <dgm:spPr/>
      <dgm:t>
        <a:bodyPr/>
        <a:lstStyle/>
        <a:p>
          <a:endParaRPr lang="en-IN"/>
        </a:p>
      </dgm:t>
    </dgm:pt>
    <dgm:pt modelId="{0D5E2299-2349-43D2-84C2-EAEE0DB35DAC}" type="sibTrans" cxnId="{C6482154-9F46-4B41-AF56-02C7DB56C2D6}">
      <dgm:prSet/>
      <dgm:spPr/>
      <dgm:t>
        <a:bodyPr/>
        <a:lstStyle/>
        <a:p>
          <a:endParaRPr lang="en-IN"/>
        </a:p>
      </dgm:t>
    </dgm:pt>
    <dgm:pt modelId="{B864C237-E8A5-4410-8619-A48C3B989178}">
      <dgm:prSet phldrT="[Text]"/>
      <dgm:spPr/>
      <dgm:t>
        <a:bodyPr/>
        <a:lstStyle/>
        <a:p>
          <a:pPr>
            <a:lnSpc>
              <a:spcPct val="100000"/>
            </a:lnSpc>
          </a:pPr>
          <a:r>
            <a:rPr lang="en-US" dirty="0">
              <a:solidFill>
                <a:schemeClr val="bg1">
                  <a:lumMod val="95000"/>
                </a:schemeClr>
              </a:solidFill>
            </a:rPr>
            <a:t>studentstutorial.com</a:t>
          </a:r>
        </a:p>
      </dgm:t>
    </dgm:pt>
    <dgm:pt modelId="{B4FC6E4B-0055-405E-81FF-22A4FF3E37B2}" type="parTrans" cxnId="{D0876EE0-2718-44A3-9DB7-A594F8DD2F99}">
      <dgm:prSet/>
      <dgm:spPr/>
      <dgm:t>
        <a:bodyPr/>
        <a:lstStyle/>
        <a:p>
          <a:endParaRPr lang="en-IN"/>
        </a:p>
      </dgm:t>
    </dgm:pt>
    <dgm:pt modelId="{2A18DFF6-FC2F-4C0D-A36F-BFC7E9B9BB0E}" type="sibTrans" cxnId="{D0876EE0-2718-44A3-9DB7-A594F8DD2F99}">
      <dgm:prSet/>
      <dgm:spPr/>
      <dgm:t>
        <a:bodyPr/>
        <a:lstStyle/>
        <a:p>
          <a:endParaRPr lang="en-IN"/>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8452F9B6-E1E5-4F70-8E4A-8598EDBD68B5}" type="pres">
      <dgm:prSet presAssocID="{48D96463-AE49-4BC4-B2B7-A8F0CC87C5F8}" presName="text_3" presStyleLbl="node1" presStyleIdx="2" presStyleCnt="4">
        <dgm:presLayoutVars>
          <dgm:bulletEnabled val="1"/>
        </dgm:presLayoutVars>
      </dgm:prSet>
      <dgm:spPr/>
    </dgm:pt>
    <dgm:pt modelId="{53CB8A4F-F08B-4A32-A0B7-514766204415}" type="pres">
      <dgm:prSet presAssocID="{48D96463-AE49-4BC4-B2B7-A8F0CC87C5F8}" presName="accent_3" presStyleCnt="0"/>
      <dgm:spPr/>
    </dgm:pt>
    <dgm:pt modelId="{39BEBC8B-5DDD-476A-B469-1C40B25D5561}" type="pres">
      <dgm:prSet presAssocID="{48D96463-AE49-4BC4-B2B7-A8F0CC87C5F8}" presName="accentRepeatNode" presStyleLbl="solidFgAcc1" presStyleIdx="2" presStyleCnt="4"/>
      <dgm:spPr/>
    </dgm:pt>
    <dgm:pt modelId="{4465B1E3-262B-4093-B2B4-D055ED88628C}" type="pres">
      <dgm:prSet presAssocID="{B864C237-E8A5-4410-8619-A48C3B989178}" presName="text_4" presStyleLbl="node1" presStyleIdx="3" presStyleCnt="4">
        <dgm:presLayoutVars>
          <dgm:bulletEnabled val="1"/>
        </dgm:presLayoutVars>
      </dgm:prSet>
      <dgm:spPr/>
    </dgm:pt>
    <dgm:pt modelId="{ABC7623A-DC6F-404E-9ED5-5A93CF8BBA0A}" type="pres">
      <dgm:prSet presAssocID="{B864C237-E8A5-4410-8619-A48C3B989178}" presName="accent_4" presStyleCnt="0"/>
      <dgm:spPr/>
    </dgm:pt>
    <dgm:pt modelId="{D314B50B-A22E-4B05-8741-D232E0226CC2}" type="pres">
      <dgm:prSet presAssocID="{B864C237-E8A5-4410-8619-A48C3B989178}" presName="accentRepeatNode" presStyleLbl="solidFgAcc1" presStyleIdx="3" presStyleCnt="4"/>
      <dgm:spPr/>
    </dgm:pt>
  </dgm:ptLst>
  <dgm:cxnLst>
    <dgm:cxn modelId="{A9274908-75EF-4A62-BA3C-6B57E160E7D4}" type="presOf" srcId="{48D96463-AE49-4BC4-B2B7-A8F0CC87C5F8}" destId="{8452F9B6-E1E5-4F70-8E4A-8598EDBD68B5}" srcOrd="0" destOrd="0" presId="urn:microsoft.com/office/officeart/2008/layout/VerticalCurvedLi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C6482154-9F46-4B41-AF56-02C7DB56C2D6}" srcId="{7E5AA53B-3EEE-4DE4-BB81-9044890C2946}" destId="{48D96463-AE49-4BC4-B2B7-A8F0CC87C5F8}" srcOrd="2" destOrd="0" parTransId="{BF9C4BE3-FB28-4A2C-A262-1D710701B718}" sibTransId="{0D5E2299-2349-43D2-84C2-EAEE0DB35DAC}"/>
    <dgm:cxn modelId="{EDEF4F82-1237-4639-A0F7-385C1897CE66}" srcId="{7E5AA53B-3EEE-4DE4-BB81-9044890C2946}" destId="{0BEF68B8-1228-47BB-83B5-7B9CD1E3F84E}" srcOrd="1" destOrd="0" parTransId="{ED3A4BC2-B75A-4952-A38B-A42B5995DF05}" sibTransId="{FD949706-EDCC-4ADC-8EDF-8EDA49C92325}"/>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971014C8-FDF7-4E6A-8F6F-0550649CA2D0}" type="presOf" srcId="{B864C237-E8A5-4410-8619-A48C3B989178}" destId="{4465B1E3-262B-4093-B2B4-D055ED88628C}" srcOrd="0" destOrd="0" presId="urn:microsoft.com/office/officeart/2008/layout/VerticalCurvedList"/>
    <dgm:cxn modelId="{D0876EE0-2718-44A3-9DB7-A594F8DD2F99}" srcId="{7E5AA53B-3EEE-4DE4-BB81-9044890C2946}" destId="{B864C237-E8A5-4410-8619-A48C3B989178}" srcOrd="3" destOrd="0" parTransId="{B4FC6E4B-0055-405E-81FF-22A4FF3E37B2}" sibTransId="{2A18DFF6-FC2F-4C0D-A36F-BFC7E9B9BB0E}"/>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31BF357A-74EA-4871-91B6-84836464A4CA}" type="presParOf" srcId="{90561C55-3C6E-4D53-85E1-2C50BCDDA392}" destId="{8452F9B6-E1E5-4F70-8E4A-8598EDBD68B5}" srcOrd="5" destOrd="0" presId="urn:microsoft.com/office/officeart/2008/layout/VerticalCurvedList"/>
    <dgm:cxn modelId="{78C9B979-F081-436E-87F8-5A49C745CE6D}" type="presParOf" srcId="{90561C55-3C6E-4D53-85E1-2C50BCDDA392}" destId="{53CB8A4F-F08B-4A32-A0B7-514766204415}" srcOrd="6" destOrd="0" presId="urn:microsoft.com/office/officeart/2008/layout/VerticalCurvedList"/>
    <dgm:cxn modelId="{BC09E09F-B8F2-4456-B1CC-C5CA6DC9617F}" type="presParOf" srcId="{53CB8A4F-F08B-4A32-A0B7-514766204415}" destId="{39BEBC8B-5DDD-476A-B469-1C40B25D5561}" srcOrd="0" destOrd="0" presId="urn:microsoft.com/office/officeart/2008/layout/VerticalCurvedList"/>
    <dgm:cxn modelId="{FCEAD99D-B089-4923-99EE-D405517E1408}" type="presParOf" srcId="{90561C55-3C6E-4D53-85E1-2C50BCDDA392}" destId="{4465B1E3-262B-4093-B2B4-D055ED88628C}" srcOrd="7" destOrd="0" presId="urn:microsoft.com/office/officeart/2008/layout/VerticalCurvedList"/>
    <dgm:cxn modelId="{C56197E0-E683-42DA-88CF-C0C1A72B41C3}" type="presParOf" srcId="{90561C55-3C6E-4D53-85E1-2C50BCDDA392}" destId="{ABC7623A-DC6F-404E-9ED5-5A93CF8BBA0A}" srcOrd="8" destOrd="0" presId="urn:microsoft.com/office/officeart/2008/layout/VerticalCurvedList"/>
    <dgm:cxn modelId="{1DFEA488-7ACF-4588-AFC0-59646FF21791}" type="presParOf" srcId="{ABC7623A-DC6F-404E-9ED5-5A93CF8BBA0A}" destId="{D314B50B-A22E-4B05-8741-D232E0226CC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E2924-EA9B-47F3-B732-8814DF65E2EC}">
      <dsp:nvSpPr>
        <dsp:cNvPr id="0" name=""/>
        <dsp:cNvSpPr/>
      </dsp:nvSpPr>
      <dsp:spPr>
        <a:xfrm>
          <a:off x="881755" y="54102"/>
          <a:ext cx="3463013" cy="336675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DA980-9151-47FF-AF00-AFF61BF7329A}">
      <dsp:nvSpPr>
        <dsp:cNvPr id="0" name=""/>
        <dsp:cNvSpPr/>
      </dsp:nvSpPr>
      <dsp:spPr>
        <a:xfrm>
          <a:off x="9829012" y="0"/>
          <a:ext cx="1200937" cy="1200937"/>
        </a:xfrm>
        <a:prstGeom prst="rect">
          <a:avLst/>
        </a:prstGeom>
        <a:blipFill dpi="0" rotWithShape="1">
          <a:blip xmlns:r="http://schemas.openxmlformats.org/officeDocument/2006/relationships" r:embed="rId1">
            <a:alphaModFix amt="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C7C433-EF2A-4A44-BC53-B7211D27668D}">
      <dsp:nvSpPr>
        <dsp:cNvPr id="0" name=""/>
        <dsp:cNvSpPr/>
      </dsp:nvSpPr>
      <dsp:spPr>
        <a:xfrm>
          <a:off x="919492" y="3435948"/>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dirty="0">
              <a:solidFill>
                <a:schemeClr val="bg1">
                  <a:lumMod val="95000"/>
                </a:schemeClr>
              </a:solidFill>
            </a:rPr>
            <a:t>Hardware</a:t>
          </a:r>
        </a:p>
      </dsp:txBody>
      <dsp:txXfrm>
        <a:off x="919492" y="3435948"/>
        <a:ext cx="3431250" cy="720000"/>
      </dsp:txXfrm>
    </dsp:sp>
    <dsp:sp modelId="{AE6D994C-35CC-4E2D-93F7-0749D531DB38}">
      <dsp:nvSpPr>
        <dsp:cNvPr id="0" name=""/>
        <dsp:cNvSpPr/>
      </dsp:nvSpPr>
      <dsp:spPr>
        <a:xfrm>
          <a:off x="6412684" y="13047"/>
          <a:ext cx="3542236" cy="35309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E3B37B-74D0-4A88-B4DE-941AD611607D}">
      <dsp:nvSpPr>
        <dsp:cNvPr id="0" name=""/>
        <dsp:cNvSpPr/>
      </dsp:nvSpPr>
      <dsp:spPr>
        <a:xfrm>
          <a:off x="9829012" y="0"/>
          <a:ext cx="1200937" cy="1200937"/>
        </a:xfrm>
        <a:prstGeom prst="rect">
          <a:avLst/>
        </a:prstGeom>
        <a:blipFill dpi="0" rotWithShape="1">
          <a:blip xmlns:r="http://schemas.openxmlformats.org/officeDocument/2006/relationships" r:embed="rId3">
            <a:alphaModFix amt="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7C32D5-7B07-49E2-84BD-BC5A516ABFE6}">
      <dsp:nvSpPr>
        <dsp:cNvPr id="0" name=""/>
        <dsp:cNvSpPr/>
      </dsp:nvSpPr>
      <dsp:spPr>
        <a:xfrm>
          <a:off x="6497371" y="3477003"/>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dirty="0">
              <a:solidFill>
                <a:schemeClr val="bg1">
                  <a:lumMod val="95000"/>
                </a:schemeClr>
              </a:solidFill>
            </a:rPr>
            <a:t>Software</a:t>
          </a:r>
        </a:p>
      </dsp:txBody>
      <dsp:txXfrm>
        <a:off x="6497371" y="3477003"/>
        <a:ext cx="343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04618" y="273995"/>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dirty="0">
              <a:solidFill>
                <a:schemeClr val="bg1">
                  <a:lumMod val="95000"/>
                </a:schemeClr>
              </a:solidFill>
            </a:rPr>
            <a:t>w3schools.com</a:t>
          </a:r>
          <a:r>
            <a:rPr lang="en-US" sz="2700" kern="1200" dirty="0"/>
            <a:t>	</a:t>
          </a:r>
        </a:p>
      </dsp:txBody>
      <dsp:txXfrm>
        <a:off x="404618" y="273995"/>
        <a:ext cx="6402340" cy="548276"/>
      </dsp:txXfrm>
    </dsp:sp>
    <dsp:sp modelId="{07CB3071-D555-47DA-A36A-69EB91531FD8}">
      <dsp:nvSpPr>
        <dsp:cNvPr id="0" name=""/>
        <dsp:cNvSpPr/>
      </dsp:nvSpPr>
      <dsp:spPr>
        <a:xfrm>
          <a:off x="61946" y="20546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18958" y="1096552"/>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dirty="0">
              <a:solidFill>
                <a:schemeClr val="bg1">
                  <a:lumMod val="95000"/>
                </a:schemeClr>
              </a:solidFill>
            </a:rPr>
            <a:t>geeksforgeeks.org</a:t>
          </a:r>
        </a:p>
      </dsp:txBody>
      <dsp:txXfrm>
        <a:off x="718958" y="1096552"/>
        <a:ext cx="6088001" cy="548276"/>
      </dsp:txXfrm>
    </dsp:sp>
    <dsp:sp modelId="{3F8116AC-FAC3-4E95-9865-93CCFEB191B9}">
      <dsp:nvSpPr>
        <dsp:cNvPr id="0" name=""/>
        <dsp:cNvSpPr/>
      </dsp:nvSpPr>
      <dsp:spPr>
        <a:xfrm>
          <a:off x="376285" y="1028017"/>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52F9B6-E1E5-4F70-8E4A-8598EDBD68B5}">
      <dsp:nvSpPr>
        <dsp:cNvPr id="0" name=""/>
        <dsp:cNvSpPr/>
      </dsp:nvSpPr>
      <dsp:spPr>
        <a:xfrm>
          <a:off x="718958" y="1919109"/>
          <a:ext cx="6088001"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dirty="0">
              <a:solidFill>
                <a:schemeClr val="bg1">
                  <a:lumMod val="95000"/>
                </a:schemeClr>
              </a:solidFill>
            </a:rPr>
            <a:t>tutorialspoint.com</a:t>
          </a:r>
        </a:p>
      </dsp:txBody>
      <dsp:txXfrm>
        <a:off x="718958" y="1919109"/>
        <a:ext cx="6088001" cy="548276"/>
      </dsp:txXfrm>
    </dsp:sp>
    <dsp:sp modelId="{39BEBC8B-5DDD-476A-B469-1C40B25D5561}">
      <dsp:nvSpPr>
        <dsp:cNvPr id="0" name=""/>
        <dsp:cNvSpPr/>
      </dsp:nvSpPr>
      <dsp:spPr>
        <a:xfrm>
          <a:off x="376285" y="1850574"/>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465B1E3-262B-4093-B2B4-D055ED88628C}">
      <dsp:nvSpPr>
        <dsp:cNvPr id="0" name=""/>
        <dsp:cNvSpPr/>
      </dsp:nvSpPr>
      <dsp:spPr>
        <a:xfrm>
          <a:off x="404618" y="2741666"/>
          <a:ext cx="6402340" cy="54827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194" tIns="68580" rIns="68580" bIns="68580" numCol="1" spcCol="1270" anchor="ctr" anchorCtr="0">
          <a:noAutofit/>
        </a:bodyPr>
        <a:lstStyle/>
        <a:p>
          <a:pPr marL="0" lvl="0" indent="0" algn="l" defTabSz="1200150">
            <a:lnSpc>
              <a:spcPct val="100000"/>
            </a:lnSpc>
            <a:spcBef>
              <a:spcPct val="0"/>
            </a:spcBef>
            <a:spcAft>
              <a:spcPct val="35000"/>
            </a:spcAft>
            <a:buNone/>
          </a:pPr>
          <a:r>
            <a:rPr lang="en-US" sz="2700" kern="1200" dirty="0">
              <a:solidFill>
                <a:schemeClr val="bg1">
                  <a:lumMod val="95000"/>
                </a:schemeClr>
              </a:solidFill>
            </a:rPr>
            <a:t>studentstutorial.com</a:t>
          </a:r>
        </a:p>
      </dsp:txBody>
      <dsp:txXfrm>
        <a:off x="404618" y="2741666"/>
        <a:ext cx="6402340" cy="548276"/>
      </dsp:txXfrm>
    </dsp:sp>
    <dsp:sp modelId="{D314B50B-A22E-4B05-8741-D232E0226CC2}">
      <dsp:nvSpPr>
        <dsp:cNvPr id="0" name=""/>
        <dsp:cNvSpPr/>
      </dsp:nvSpPr>
      <dsp:spPr>
        <a:xfrm>
          <a:off x="61946" y="2673131"/>
          <a:ext cx="685345" cy="68534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9A4FD-FAFB-4CDA-9DC5-D20CA18269A9}" type="datetimeFigureOut">
              <a:rPr lang="en-US" smtClean="0"/>
              <a:pPr/>
              <a:t>09-Apr-24</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pPr/>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E35E-F34C-4F0E-B8A1-D9F5F49CB3AD}" type="datetimeFigureOut">
              <a:rPr lang="en-US" smtClean="0"/>
              <a:pPr/>
              <a:t>09-Apr-24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pPr/>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pPr/>
              <a:t>1</a:t>
            </a:fld>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pPr/>
              <a:t>7</a:t>
            </a:fld>
            <a:endParaRPr lang="en-US" dirty="0"/>
          </a:p>
        </p:txBody>
      </p:sp>
    </p:spTree>
    <p:extLst>
      <p:ext uri="{BB962C8B-B14F-4D97-AF65-F5344CB8AC3E}">
        <p14:creationId xmlns:p14="http://schemas.microsoft.com/office/powerpoint/2010/main" val="357315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pPr/>
              <a:t>33</a:t>
            </a:fld>
            <a:endParaRPr lang="en-US" dirty="0"/>
          </a:p>
        </p:txBody>
      </p:sp>
    </p:spTree>
    <p:extLst>
      <p:ext uri="{BB962C8B-B14F-4D97-AF65-F5344CB8AC3E}">
        <p14:creationId xmlns:p14="http://schemas.microsoft.com/office/powerpoint/2010/main" val="1667354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pPr/>
              <a:t>34</a:t>
            </a:fld>
            <a:endParaRPr lang="en-US" dirty="0"/>
          </a:p>
        </p:txBody>
      </p:sp>
    </p:spTree>
    <p:extLst>
      <p:ext uri="{BB962C8B-B14F-4D97-AF65-F5344CB8AC3E}">
        <p14:creationId xmlns:p14="http://schemas.microsoft.com/office/powerpoint/2010/main" val="3122064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09-Apr-24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09-Apr-24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09-Apr-24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09-Apr-24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09-Apr-24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09-Apr-24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09-Apr-24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09-Apr-24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09-Apr-24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09-Apr-24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09-Apr-24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09-Apr-24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8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Rectangle 4"/>
          <p:cNvSpPr/>
          <p:nvPr/>
        </p:nvSpPr>
        <p:spPr>
          <a:xfrm>
            <a:off x="446534" y="2914650"/>
            <a:ext cx="11262866" cy="151329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715850" y="2733839"/>
            <a:ext cx="10993549" cy="1226792"/>
          </a:xfrm>
        </p:spPr>
        <p:txBody>
          <a:bodyPr>
            <a:noAutofit/>
          </a:bodyPr>
          <a:lstStyle/>
          <a:p>
            <a:r>
              <a:rPr lang="en-US" sz="6000" b="1" dirty="0">
                <a:solidFill>
                  <a:schemeClr val="bg1">
                    <a:lumMod val="95000"/>
                  </a:schemeClr>
                </a:solidFill>
              </a:rPr>
              <a:t>ONLINE QUIZ SYSTEM</a:t>
            </a:r>
          </a:p>
        </p:txBody>
      </p:sp>
      <p:sp>
        <p:nvSpPr>
          <p:cNvPr id="6" name="TextBox 5"/>
          <p:cNvSpPr txBox="1"/>
          <p:nvPr/>
        </p:nvSpPr>
        <p:spPr>
          <a:xfrm>
            <a:off x="715850" y="4246974"/>
            <a:ext cx="10670607" cy="1754326"/>
          </a:xfrm>
          <a:prstGeom prst="rect">
            <a:avLst/>
          </a:prstGeom>
          <a:noFill/>
        </p:spPr>
        <p:txBody>
          <a:bodyPr wrap="square" rtlCol="0">
            <a:spAutoFit/>
          </a:bodyPr>
          <a:lstStyle/>
          <a:p>
            <a:pPr lvl="0"/>
            <a:r>
              <a:rPr lang="en-US" b="1" dirty="0">
                <a:solidFill>
                  <a:schemeClr val="bg1">
                    <a:lumMod val="95000"/>
                  </a:schemeClr>
                </a:solidFill>
              </a:rPr>
              <a:t>Submitted by :-</a:t>
            </a:r>
            <a:br>
              <a:rPr lang="en-US" b="1" dirty="0">
                <a:solidFill>
                  <a:schemeClr val="bg1">
                    <a:lumMod val="95000"/>
                  </a:schemeClr>
                </a:solidFill>
              </a:rPr>
            </a:br>
            <a:endParaRPr lang="en-US" b="1" dirty="0">
              <a:solidFill>
                <a:schemeClr val="bg1">
                  <a:lumMod val="95000"/>
                </a:schemeClr>
              </a:solidFill>
            </a:endParaRPr>
          </a:p>
          <a:p>
            <a:pPr lvl="0"/>
            <a:r>
              <a:rPr lang="en-US" b="1" dirty="0">
                <a:solidFill>
                  <a:schemeClr val="bg1">
                    <a:lumMod val="95000"/>
                  </a:schemeClr>
                </a:solidFill>
              </a:rPr>
              <a:t>AYUSHI KUMARI (Roll pat no. – 40117)</a:t>
            </a:r>
          </a:p>
          <a:p>
            <a:pPr lvl="0"/>
            <a:r>
              <a:rPr lang="en-US" b="1" dirty="0">
                <a:solidFill>
                  <a:schemeClr val="bg1">
                    <a:lumMod val="95000"/>
                  </a:schemeClr>
                </a:solidFill>
              </a:rPr>
              <a:t>KAAJAL KAUSHAL (Roll pat no. – 40123)</a:t>
            </a:r>
          </a:p>
          <a:p>
            <a:pPr lvl="0"/>
            <a:r>
              <a:rPr lang="en-US" b="1" dirty="0">
                <a:solidFill>
                  <a:schemeClr val="bg1">
                    <a:lumMod val="95000"/>
                  </a:schemeClr>
                </a:solidFill>
              </a:rPr>
              <a:t>MAHI (Roll pat no. – 40125)</a:t>
            </a:r>
          </a:p>
          <a:p>
            <a:pPr lvl="0"/>
            <a:r>
              <a:rPr lang="en-US" b="1" dirty="0">
                <a:solidFill>
                  <a:schemeClr val="bg1">
                    <a:lumMod val="95000"/>
                  </a:schemeClr>
                </a:solidFill>
              </a:rPr>
              <a:t>MOHNI KUMARI (Roll pat no. – 40127)</a:t>
            </a:r>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le 1"/>
          <p:cNvSpPr>
            <a:spLocks noGrp="1"/>
          </p:cNvSpPr>
          <p:nvPr>
            <p:ph type="title"/>
          </p:nvPr>
        </p:nvSpPr>
        <p:spPr>
          <a:solidFill>
            <a:srgbClr val="1C3261">
              <a:alpha val="80000"/>
            </a:srgbClr>
          </a:solidFill>
        </p:spPr>
        <p:txBody>
          <a:bodyPr>
            <a:normAutofit/>
          </a:bodyPr>
          <a:lstStyle/>
          <a:p>
            <a:r>
              <a:rPr lang="en-US" sz="3600" dirty="0">
                <a:solidFill>
                  <a:schemeClr val="bg1">
                    <a:lumMod val="95000"/>
                  </a:schemeClr>
                </a:solidFill>
              </a:rPr>
              <a:t>TECHNICAL FEASIBILITY</a:t>
            </a:r>
            <a:endParaRPr lang="en-IN" sz="3600" dirty="0">
              <a:solidFill>
                <a:schemeClr val="bg1">
                  <a:lumMod val="95000"/>
                </a:schemeClr>
              </a:solidFill>
            </a:endParaRPr>
          </a:p>
        </p:txBody>
      </p:sp>
      <p:sp>
        <p:nvSpPr>
          <p:cNvPr id="3" name="Content Placeholder 2"/>
          <p:cNvSpPr>
            <a:spLocks noGrp="1"/>
          </p:cNvSpPr>
          <p:nvPr>
            <p:ph idx="1"/>
          </p:nvPr>
        </p:nvSpPr>
        <p:spPr>
          <a:solidFill>
            <a:srgbClr val="1C3261">
              <a:alpha val="80000"/>
            </a:srgbClr>
          </a:solidFill>
        </p:spPr>
        <p:txBody>
          <a:bodyPr>
            <a:normAutofit/>
          </a:bodyPr>
          <a:lstStyle/>
          <a:p>
            <a:pPr>
              <a:buClr>
                <a:schemeClr val="bg1">
                  <a:lumMod val="95000"/>
                </a:schemeClr>
              </a:buClr>
              <a:buFont typeface="Wingdings" panose="05000000000000000000" pitchFamily="2" charset="2"/>
              <a:buChar char="Ø"/>
            </a:pPr>
            <a:r>
              <a:rPr lang="en-US" sz="2000" dirty="0">
                <a:solidFill>
                  <a:schemeClr val="bg1">
                    <a:lumMod val="95000"/>
                  </a:schemeClr>
                </a:solidFill>
              </a:rPr>
              <a:t>It centers around the existing computer system (hardware, software, etc.) and to what extent it can support the proposed system. The necessary hardware and software tools are available in the organization and the software recommended supports the system objectives. </a:t>
            </a:r>
          </a:p>
          <a:p>
            <a:pPr>
              <a:lnSpc>
                <a:spcPct val="150000"/>
              </a:lnSpc>
              <a:buClr>
                <a:schemeClr val="bg1">
                  <a:lumMod val="95000"/>
                </a:schemeClr>
              </a:buClr>
              <a:buFont typeface="Wingdings" panose="05000000000000000000" pitchFamily="2" charset="2"/>
              <a:buChar char="Ø"/>
            </a:pPr>
            <a:r>
              <a:rPr lang="en-US" sz="2000" dirty="0">
                <a:solidFill>
                  <a:schemeClr val="bg1">
                    <a:lumMod val="95000"/>
                  </a:schemeClr>
                </a:solidFill>
              </a:rPr>
              <a:t>Thus it is technically feasible to design and develop the proposed system. </a:t>
            </a:r>
          </a:p>
        </p:txBody>
      </p:sp>
    </p:spTree>
    <p:extLst>
      <p:ext uri="{BB962C8B-B14F-4D97-AF65-F5344CB8AC3E}">
        <p14:creationId xmlns:p14="http://schemas.microsoft.com/office/powerpoint/2010/main" val="7473961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2" name="Title 1"/>
          <p:cNvSpPr>
            <a:spLocks noGrp="1"/>
          </p:cNvSpPr>
          <p:nvPr>
            <p:ph type="title"/>
          </p:nvPr>
        </p:nvSpPr>
        <p:spPr>
          <a:solidFill>
            <a:srgbClr val="1C3261">
              <a:alpha val="80000"/>
            </a:srgbClr>
          </a:solidFill>
          <a:ln>
            <a:noFill/>
          </a:ln>
        </p:spPr>
        <p:txBody>
          <a:bodyPr>
            <a:normAutofit/>
          </a:bodyPr>
          <a:lstStyle/>
          <a:p>
            <a:r>
              <a:rPr lang="en-US" sz="3600" dirty="0">
                <a:solidFill>
                  <a:schemeClr val="bg1">
                    <a:lumMod val="95000"/>
                  </a:schemeClr>
                </a:solidFill>
              </a:rPr>
              <a:t>OPERATIONAL FEASIBILITY</a:t>
            </a:r>
            <a:endParaRPr lang="en-IN" sz="3600" dirty="0">
              <a:solidFill>
                <a:schemeClr val="bg1">
                  <a:lumMod val="95000"/>
                </a:schemeClr>
              </a:solidFill>
            </a:endParaRPr>
          </a:p>
        </p:txBody>
      </p:sp>
      <p:sp>
        <p:nvSpPr>
          <p:cNvPr id="3" name="Content Placeholder 2"/>
          <p:cNvSpPr>
            <a:spLocks noGrp="1"/>
          </p:cNvSpPr>
          <p:nvPr>
            <p:ph idx="1"/>
          </p:nvPr>
        </p:nvSpPr>
        <p:spPr>
          <a:solidFill>
            <a:srgbClr val="1C3261">
              <a:alpha val="80000"/>
            </a:srgbClr>
          </a:solidFill>
        </p:spPr>
        <p:txBody>
          <a:bodyPr>
            <a:normAutofit/>
          </a:bodyPr>
          <a:lstStyle/>
          <a:p>
            <a:pPr>
              <a:buClr>
                <a:schemeClr val="bg1">
                  <a:lumMod val="95000"/>
                </a:schemeClr>
              </a:buClr>
              <a:buFont typeface="Wingdings" panose="05000000000000000000" pitchFamily="2" charset="2"/>
              <a:buChar char="Ø"/>
            </a:pPr>
            <a:r>
              <a:rPr lang="en-US" sz="2000" dirty="0">
                <a:solidFill>
                  <a:schemeClr val="bg1">
                    <a:lumMod val="95000"/>
                  </a:schemeClr>
                </a:solidFill>
              </a:rPr>
              <a:t>People are inherently resistant to change, and computers have been known to facilitate change. An estimate should be made of how strong a reaction the user is likely to have towards the development of a new system. </a:t>
            </a:r>
          </a:p>
          <a:p>
            <a:pPr>
              <a:buClr>
                <a:schemeClr val="bg1">
                  <a:lumMod val="95000"/>
                </a:schemeClr>
              </a:buClr>
              <a:buFont typeface="Wingdings" panose="05000000000000000000" pitchFamily="2" charset="2"/>
              <a:buChar char="Ø"/>
            </a:pPr>
            <a:r>
              <a:rPr lang="en-US" sz="2000" dirty="0">
                <a:solidFill>
                  <a:schemeClr val="bg1">
                    <a:lumMod val="95000"/>
                  </a:schemeClr>
                </a:solidFill>
              </a:rPr>
              <a:t>As the proposed system is a user-friendly package with all the visual aids, the effort that goes into educating and training the user staff is almost negligible. Therefore, resistance to the proposed system is nil. </a:t>
            </a:r>
          </a:p>
          <a:p>
            <a:pPr>
              <a:buClr>
                <a:schemeClr val="bg1">
                  <a:lumMod val="95000"/>
                </a:schemeClr>
              </a:buClr>
              <a:buFont typeface="Wingdings" panose="05000000000000000000" pitchFamily="2" charset="2"/>
              <a:buChar char="Ø"/>
            </a:pPr>
            <a:r>
              <a:rPr lang="en-US" sz="2000" dirty="0">
                <a:solidFill>
                  <a:schemeClr val="bg1">
                    <a:lumMod val="95000"/>
                  </a:schemeClr>
                </a:solidFill>
              </a:rPr>
              <a:t>Based on the above analysis, the recommended system is feasible. </a:t>
            </a:r>
          </a:p>
        </p:txBody>
      </p:sp>
    </p:spTree>
    <p:extLst>
      <p:ext uri="{BB962C8B-B14F-4D97-AF65-F5344CB8AC3E}">
        <p14:creationId xmlns:p14="http://schemas.microsoft.com/office/powerpoint/2010/main" val="35644942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4237" y="0"/>
            <a:ext cx="12210328" cy="6857999"/>
          </a:xfrm>
          <a:prstGeom prst="rect">
            <a:avLst/>
          </a:prstGeom>
        </p:spPr>
      </p:pic>
      <p:sp>
        <p:nvSpPr>
          <p:cNvPr id="2" name="Title 1"/>
          <p:cNvSpPr>
            <a:spLocks noGrp="1"/>
          </p:cNvSpPr>
          <p:nvPr>
            <p:ph type="title"/>
          </p:nvPr>
        </p:nvSpPr>
        <p:spPr>
          <a:solidFill>
            <a:srgbClr val="1C3261">
              <a:alpha val="80000"/>
            </a:srgbClr>
          </a:solidFill>
        </p:spPr>
        <p:txBody>
          <a:bodyPr>
            <a:normAutofit/>
          </a:bodyPr>
          <a:lstStyle/>
          <a:p>
            <a:r>
              <a:rPr lang="en-US" sz="4000" b="1" dirty="0">
                <a:solidFill>
                  <a:schemeClr val="bg1">
                    <a:lumMod val="95000"/>
                  </a:schemeClr>
                </a:solidFill>
              </a:rPr>
              <a:t>DATABASE DESIGN</a:t>
            </a:r>
            <a:endParaRPr lang="en-IN" sz="4000" b="1" dirty="0">
              <a:solidFill>
                <a:schemeClr val="bg1">
                  <a:lumMod val="95000"/>
                </a:schemeClr>
              </a:solidFill>
            </a:endParaRPr>
          </a:p>
        </p:txBody>
      </p:sp>
      <p:sp>
        <p:nvSpPr>
          <p:cNvPr id="3" name="Content Placeholder 2"/>
          <p:cNvSpPr>
            <a:spLocks noGrp="1"/>
          </p:cNvSpPr>
          <p:nvPr>
            <p:ph idx="1"/>
          </p:nvPr>
        </p:nvSpPr>
        <p:spPr>
          <a:xfrm>
            <a:off x="581192" y="1871529"/>
            <a:ext cx="11029615" cy="4595947"/>
          </a:xfrm>
          <a:solidFill>
            <a:srgbClr val="1C3261">
              <a:alpha val="80000"/>
            </a:srgbClr>
          </a:solidFill>
        </p:spPr>
        <p:txBody>
          <a:bodyPr>
            <a:normAutofit fontScale="92500" lnSpcReduction="20000"/>
          </a:bodyPr>
          <a:lstStyle/>
          <a:p>
            <a:pPr marL="0" indent="0">
              <a:lnSpc>
                <a:spcPct val="150000"/>
              </a:lnSpc>
              <a:buNone/>
            </a:pPr>
            <a:r>
              <a:rPr lang="en-US" sz="2000" dirty="0">
                <a:solidFill>
                  <a:schemeClr val="bg1">
                    <a:lumMod val="95000"/>
                  </a:schemeClr>
                </a:solidFill>
              </a:rPr>
              <a:t>In our project “ONLINE QUIZ SYSTEM”, we used MySQL server for database design.</a:t>
            </a:r>
            <a:br>
              <a:rPr lang="en-US" sz="2000" dirty="0">
                <a:solidFill>
                  <a:schemeClr val="bg1">
                    <a:lumMod val="95000"/>
                  </a:schemeClr>
                </a:solidFill>
              </a:rPr>
            </a:br>
            <a:r>
              <a:rPr lang="en-US" sz="2000" dirty="0">
                <a:solidFill>
                  <a:schemeClr val="bg1">
                    <a:lumMod val="95000"/>
                  </a:schemeClr>
                </a:solidFill>
              </a:rPr>
              <a:t>In our project we used following database having tables for data storage:</a:t>
            </a:r>
          </a:p>
          <a:p>
            <a:pPr marL="0" indent="0">
              <a:lnSpc>
                <a:spcPct val="150000"/>
              </a:lnSpc>
              <a:buNone/>
            </a:pPr>
            <a:r>
              <a:rPr lang="en-US" sz="2000" b="1" dirty="0">
                <a:solidFill>
                  <a:schemeClr val="bg1">
                    <a:lumMod val="95000"/>
                  </a:schemeClr>
                </a:solidFill>
              </a:rPr>
              <a:t>Name of the database : </a:t>
            </a:r>
            <a:r>
              <a:rPr lang="en-US" sz="2000" dirty="0" err="1">
                <a:solidFill>
                  <a:schemeClr val="bg1">
                    <a:lumMod val="95000"/>
                  </a:schemeClr>
                </a:solidFill>
              </a:rPr>
              <a:t>oqs_database</a:t>
            </a:r>
            <a:endParaRPr lang="en-US" sz="2000" dirty="0">
              <a:solidFill>
                <a:schemeClr val="bg1">
                  <a:lumMod val="95000"/>
                </a:schemeClr>
              </a:solidFill>
            </a:endParaRPr>
          </a:p>
          <a:p>
            <a:pPr marL="0" indent="0">
              <a:lnSpc>
                <a:spcPct val="150000"/>
              </a:lnSpc>
              <a:buNone/>
            </a:pPr>
            <a:r>
              <a:rPr lang="en-US" sz="2000" b="1" dirty="0">
                <a:solidFill>
                  <a:schemeClr val="bg1">
                    <a:lumMod val="95000"/>
                  </a:schemeClr>
                </a:solidFill>
              </a:rPr>
              <a:t>Tables in the database : </a:t>
            </a:r>
            <a:endParaRPr lang="en-US" sz="2000" dirty="0">
              <a:solidFill>
                <a:schemeClr val="bg1">
                  <a:lumMod val="95000"/>
                </a:schemeClr>
              </a:solidFill>
            </a:endParaRPr>
          </a:p>
          <a:p>
            <a:pPr lvl="8">
              <a:lnSpc>
                <a:spcPct val="150000"/>
              </a:lnSpc>
              <a:buClr>
                <a:schemeClr val="bg1">
                  <a:lumMod val="95000"/>
                </a:schemeClr>
              </a:buClr>
              <a:buFont typeface="Wingdings" panose="05000000000000000000" pitchFamily="2" charset="2"/>
              <a:buChar char="Ø"/>
            </a:pPr>
            <a:r>
              <a:rPr lang="en-US" sz="1600" dirty="0" err="1">
                <a:solidFill>
                  <a:schemeClr val="bg1">
                    <a:lumMod val="95000"/>
                  </a:schemeClr>
                </a:solidFill>
              </a:rPr>
              <a:t>studdetails</a:t>
            </a:r>
            <a:endParaRPr lang="en-US" sz="1600" dirty="0">
              <a:solidFill>
                <a:schemeClr val="bg1">
                  <a:lumMod val="95000"/>
                </a:schemeClr>
              </a:solidFill>
            </a:endParaRPr>
          </a:p>
          <a:p>
            <a:pPr lvl="8">
              <a:lnSpc>
                <a:spcPct val="150000"/>
              </a:lnSpc>
              <a:buClr>
                <a:schemeClr val="bg1">
                  <a:lumMod val="95000"/>
                </a:schemeClr>
              </a:buClr>
              <a:buFont typeface="Wingdings" panose="05000000000000000000" pitchFamily="2" charset="2"/>
              <a:buChar char="Ø"/>
            </a:pPr>
            <a:r>
              <a:rPr lang="en-US" sz="1600" dirty="0" err="1">
                <a:solidFill>
                  <a:schemeClr val="bg1">
                    <a:lumMod val="95000"/>
                  </a:schemeClr>
                </a:solidFill>
              </a:rPr>
              <a:t>facdetails</a:t>
            </a:r>
            <a:endParaRPr lang="en-US" sz="1600" dirty="0">
              <a:solidFill>
                <a:schemeClr val="bg1">
                  <a:lumMod val="95000"/>
                </a:schemeClr>
              </a:solidFill>
            </a:endParaRPr>
          </a:p>
          <a:p>
            <a:pPr lvl="8">
              <a:lnSpc>
                <a:spcPct val="150000"/>
              </a:lnSpc>
              <a:buClr>
                <a:schemeClr val="bg1">
                  <a:lumMod val="95000"/>
                </a:schemeClr>
              </a:buClr>
              <a:buFont typeface="Wingdings" panose="05000000000000000000" pitchFamily="2" charset="2"/>
              <a:buChar char="Ø"/>
            </a:pPr>
            <a:r>
              <a:rPr lang="en-US" sz="1600" dirty="0" err="1">
                <a:solidFill>
                  <a:schemeClr val="bg1">
                    <a:lumMod val="95000"/>
                  </a:schemeClr>
                </a:solidFill>
              </a:rPr>
              <a:t>javaqb</a:t>
            </a:r>
            <a:endParaRPr lang="en-US" sz="1600" dirty="0">
              <a:solidFill>
                <a:schemeClr val="bg1">
                  <a:lumMod val="95000"/>
                </a:schemeClr>
              </a:solidFill>
            </a:endParaRPr>
          </a:p>
          <a:p>
            <a:pPr lvl="8">
              <a:lnSpc>
                <a:spcPct val="150000"/>
              </a:lnSpc>
              <a:buClr>
                <a:schemeClr val="bg1">
                  <a:lumMod val="95000"/>
                </a:schemeClr>
              </a:buClr>
              <a:buFont typeface="Wingdings" panose="05000000000000000000" pitchFamily="2" charset="2"/>
              <a:buChar char="Ø"/>
            </a:pPr>
            <a:r>
              <a:rPr lang="en-US" sz="1600" dirty="0" err="1">
                <a:solidFill>
                  <a:schemeClr val="bg1">
                    <a:lumMod val="95000"/>
                  </a:schemeClr>
                </a:solidFill>
              </a:rPr>
              <a:t>pythonqb</a:t>
            </a:r>
            <a:endParaRPr lang="en-US" sz="1600" dirty="0">
              <a:solidFill>
                <a:schemeClr val="bg1">
                  <a:lumMod val="95000"/>
                </a:schemeClr>
              </a:solidFill>
            </a:endParaRPr>
          </a:p>
          <a:p>
            <a:pPr lvl="8">
              <a:lnSpc>
                <a:spcPct val="150000"/>
              </a:lnSpc>
              <a:buClr>
                <a:schemeClr val="bg1">
                  <a:lumMod val="95000"/>
                </a:schemeClr>
              </a:buClr>
              <a:buFont typeface="Wingdings" panose="05000000000000000000" pitchFamily="2" charset="2"/>
              <a:buChar char="Ø"/>
            </a:pPr>
            <a:r>
              <a:rPr lang="en-US" sz="1600" dirty="0" err="1">
                <a:solidFill>
                  <a:schemeClr val="bg1">
                    <a:lumMod val="95000"/>
                  </a:schemeClr>
                </a:solidFill>
              </a:rPr>
              <a:t>cppqb</a:t>
            </a:r>
            <a:endParaRPr lang="en-US" sz="1600" dirty="0">
              <a:solidFill>
                <a:schemeClr val="bg1">
                  <a:lumMod val="95000"/>
                </a:schemeClr>
              </a:solidFill>
            </a:endParaRPr>
          </a:p>
          <a:p>
            <a:pPr lvl="8">
              <a:lnSpc>
                <a:spcPct val="150000"/>
              </a:lnSpc>
              <a:buClr>
                <a:schemeClr val="bg1">
                  <a:lumMod val="95000"/>
                </a:schemeClr>
              </a:buClr>
              <a:buFont typeface="Wingdings" panose="05000000000000000000" pitchFamily="2" charset="2"/>
              <a:buChar char="Ø"/>
            </a:pPr>
            <a:r>
              <a:rPr lang="en-US" sz="1600" dirty="0" err="1">
                <a:solidFill>
                  <a:schemeClr val="bg1">
                    <a:lumMod val="95000"/>
                  </a:schemeClr>
                </a:solidFill>
              </a:rPr>
              <a:t>oracleqb</a:t>
            </a:r>
            <a:endParaRPr lang="en-US" sz="1600" dirty="0">
              <a:solidFill>
                <a:schemeClr val="bg1">
                  <a:lumMod val="95000"/>
                </a:schemeClr>
              </a:solidFill>
            </a:endParaRPr>
          </a:p>
        </p:txBody>
      </p:sp>
    </p:spTree>
    <p:extLst>
      <p:ext uri="{BB962C8B-B14F-4D97-AF65-F5344CB8AC3E}">
        <p14:creationId xmlns:p14="http://schemas.microsoft.com/office/powerpoint/2010/main" val="5969140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17" name="Rectangle 16"/>
          <p:cNvSpPr/>
          <p:nvPr/>
        </p:nvSpPr>
        <p:spPr>
          <a:xfrm>
            <a:off x="371474" y="1704975"/>
            <a:ext cx="11439525" cy="46863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Content Placeholder 3"/>
          <p:cNvGraphicFramePr>
            <a:graphicFrameLocks/>
          </p:cNvGraphicFramePr>
          <p:nvPr>
            <p:extLst>
              <p:ext uri="{D42A27DB-BD31-4B8C-83A1-F6EECF244321}">
                <p14:modId xmlns:p14="http://schemas.microsoft.com/office/powerpoint/2010/main" val="34672741"/>
              </p:ext>
            </p:extLst>
          </p:nvPr>
        </p:nvGraphicFramePr>
        <p:xfrm>
          <a:off x="2895600" y="2324100"/>
          <a:ext cx="6762749" cy="3438526"/>
        </p:xfrm>
        <a:graphic>
          <a:graphicData uri="http://schemas.openxmlformats.org/drawingml/2006/table">
            <a:tbl>
              <a:tblPr firstRow="1" bandRow="1">
                <a:tableStyleId>{5C22544A-7EE6-4342-B048-85BDC9FD1C3A}</a:tableStyleId>
              </a:tblPr>
              <a:tblGrid>
                <a:gridCol w="1067803">
                  <a:extLst>
                    <a:ext uri="{9D8B030D-6E8A-4147-A177-3AD203B41FA5}">
                      <a16:colId xmlns:a16="http://schemas.microsoft.com/office/drawing/2014/main" val="20000"/>
                    </a:ext>
                  </a:extLst>
                </a:gridCol>
                <a:gridCol w="1905970">
                  <a:extLst>
                    <a:ext uri="{9D8B030D-6E8A-4147-A177-3AD203B41FA5}">
                      <a16:colId xmlns:a16="http://schemas.microsoft.com/office/drawing/2014/main" val="20001"/>
                    </a:ext>
                  </a:extLst>
                </a:gridCol>
                <a:gridCol w="1894488">
                  <a:extLst>
                    <a:ext uri="{9D8B030D-6E8A-4147-A177-3AD203B41FA5}">
                      <a16:colId xmlns:a16="http://schemas.microsoft.com/office/drawing/2014/main" val="20002"/>
                    </a:ext>
                  </a:extLst>
                </a:gridCol>
                <a:gridCol w="1894488">
                  <a:extLst>
                    <a:ext uri="{9D8B030D-6E8A-4147-A177-3AD203B41FA5}">
                      <a16:colId xmlns:a16="http://schemas.microsoft.com/office/drawing/2014/main" val="20003"/>
                    </a:ext>
                  </a:extLst>
                </a:gridCol>
              </a:tblGrid>
              <a:tr h="491218">
                <a:tc>
                  <a:txBody>
                    <a:bodyPr/>
                    <a:lstStyle/>
                    <a:p>
                      <a:r>
                        <a:rPr lang="en-US" dirty="0"/>
                        <a:t>Sl.</a:t>
                      </a:r>
                      <a:r>
                        <a:rPr lang="en-US" baseline="0" dirty="0"/>
                        <a:t> No.</a:t>
                      </a:r>
                      <a:endParaRPr lang="en-IN" dirty="0"/>
                    </a:p>
                  </a:txBody>
                  <a:tcPr>
                    <a:solidFill>
                      <a:srgbClr val="1C3261"/>
                    </a:solidFill>
                  </a:tcPr>
                </a:tc>
                <a:tc>
                  <a:txBody>
                    <a:bodyPr/>
                    <a:lstStyle/>
                    <a:p>
                      <a:r>
                        <a:rPr lang="en-US" dirty="0"/>
                        <a:t>Field</a:t>
                      </a:r>
                      <a:r>
                        <a:rPr lang="en-US" baseline="0" dirty="0"/>
                        <a:t> Name</a:t>
                      </a:r>
                      <a:endParaRPr lang="en-IN" dirty="0"/>
                    </a:p>
                  </a:txBody>
                  <a:tcPr>
                    <a:solidFill>
                      <a:srgbClr val="1C3261"/>
                    </a:solidFill>
                  </a:tcPr>
                </a:tc>
                <a:tc>
                  <a:txBody>
                    <a:bodyPr/>
                    <a:lstStyle/>
                    <a:p>
                      <a:r>
                        <a:rPr lang="en-US" dirty="0"/>
                        <a:t>Field Type</a:t>
                      </a:r>
                      <a:endParaRPr lang="en-IN" dirty="0"/>
                    </a:p>
                  </a:txBody>
                  <a:tcPr>
                    <a:solidFill>
                      <a:srgbClr val="1C3261"/>
                    </a:solidFill>
                  </a:tcPr>
                </a:tc>
                <a:tc>
                  <a:txBody>
                    <a:bodyPr/>
                    <a:lstStyle/>
                    <a:p>
                      <a:r>
                        <a:rPr lang="en-US" dirty="0"/>
                        <a:t>Field Size</a:t>
                      </a:r>
                      <a:endParaRPr lang="en-IN" dirty="0"/>
                    </a:p>
                  </a:txBody>
                  <a:tcPr>
                    <a:solidFill>
                      <a:srgbClr val="1C3261"/>
                    </a:solidFill>
                  </a:tcPr>
                </a:tc>
                <a:extLst>
                  <a:ext uri="{0D108BD9-81ED-4DB2-BD59-A6C34878D82A}">
                    <a16:rowId xmlns:a16="http://schemas.microsoft.com/office/drawing/2014/main" val="10000"/>
                  </a:ext>
                </a:extLst>
              </a:tr>
              <a:tr h="491218">
                <a:tc>
                  <a:txBody>
                    <a:bodyPr/>
                    <a:lstStyle/>
                    <a:p>
                      <a:r>
                        <a:rPr lang="en-US" dirty="0"/>
                        <a:t>1</a:t>
                      </a:r>
                      <a:endParaRPr lang="en-IN" dirty="0"/>
                    </a:p>
                  </a:txBody>
                  <a:tcPr>
                    <a:solidFill>
                      <a:srgbClr val="A5A6A9"/>
                    </a:solidFill>
                  </a:tcPr>
                </a:tc>
                <a:tc>
                  <a:txBody>
                    <a:bodyPr/>
                    <a:lstStyle/>
                    <a:p>
                      <a:r>
                        <a:rPr lang="en-US" dirty="0"/>
                        <a:t>username</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100</a:t>
                      </a:r>
                      <a:endParaRPr lang="en-IN" dirty="0"/>
                    </a:p>
                  </a:txBody>
                  <a:tcPr>
                    <a:solidFill>
                      <a:srgbClr val="E7E8EA"/>
                    </a:solidFill>
                  </a:tcPr>
                </a:tc>
                <a:extLst>
                  <a:ext uri="{0D108BD9-81ED-4DB2-BD59-A6C34878D82A}">
                    <a16:rowId xmlns:a16="http://schemas.microsoft.com/office/drawing/2014/main" val="10001"/>
                  </a:ext>
                </a:extLst>
              </a:tr>
              <a:tr h="491218">
                <a:tc>
                  <a:txBody>
                    <a:bodyPr/>
                    <a:lstStyle/>
                    <a:p>
                      <a:r>
                        <a:rPr lang="en-US" dirty="0"/>
                        <a:t>2</a:t>
                      </a:r>
                      <a:endParaRPr lang="en-IN" dirty="0"/>
                    </a:p>
                  </a:txBody>
                  <a:tcPr>
                    <a:solidFill>
                      <a:srgbClr val="A5A6A9"/>
                    </a:solidFill>
                  </a:tcPr>
                </a:tc>
                <a:tc>
                  <a:txBody>
                    <a:bodyPr/>
                    <a:lstStyle/>
                    <a:p>
                      <a:r>
                        <a:rPr lang="en-US" dirty="0"/>
                        <a:t>email</a:t>
                      </a:r>
                      <a:endParaRPr lang="en-IN" dirty="0"/>
                    </a:p>
                  </a:txBody>
                  <a:tcPr/>
                </a:tc>
                <a:tc>
                  <a:txBody>
                    <a:bodyPr/>
                    <a:lstStyle/>
                    <a:p>
                      <a:r>
                        <a:rPr lang="en-US" dirty="0"/>
                        <a:t>varchar</a:t>
                      </a:r>
                      <a:endParaRPr lang="en-IN" dirty="0"/>
                    </a:p>
                  </a:txBody>
                  <a:tcPr/>
                </a:tc>
                <a:tc>
                  <a:txBody>
                    <a:bodyPr/>
                    <a:lstStyle/>
                    <a:p>
                      <a:r>
                        <a:rPr lang="en-US" dirty="0"/>
                        <a:t>30</a:t>
                      </a:r>
                      <a:endParaRPr lang="en-IN" dirty="0"/>
                    </a:p>
                  </a:txBody>
                  <a:tcPr/>
                </a:tc>
                <a:extLst>
                  <a:ext uri="{0D108BD9-81ED-4DB2-BD59-A6C34878D82A}">
                    <a16:rowId xmlns:a16="http://schemas.microsoft.com/office/drawing/2014/main" val="10002"/>
                  </a:ext>
                </a:extLst>
              </a:tr>
              <a:tr h="491218">
                <a:tc>
                  <a:txBody>
                    <a:bodyPr/>
                    <a:lstStyle/>
                    <a:p>
                      <a:r>
                        <a:rPr lang="en-US" dirty="0"/>
                        <a:t>3</a:t>
                      </a:r>
                      <a:endParaRPr lang="en-IN" dirty="0"/>
                    </a:p>
                  </a:txBody>
                  <a:tcPr>
                    <a:solidFill>
                      <a:srgbClr val="A5A6A9"/>
                    </a:solidFill>
                  </a:tcPr>
                </a:tc>
                <a:tc>
                  <a:txBody>
                    <a:bodyPr/>
                    <a:lstStyle/>
                    <a:p>
                      <a:r>
                        <a:rPr lang="en-US" dirty="0"/>
                        <a:t>password</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8</a:t>
                      </a:r>
                      <a:endParaRPr lang="en-IN" dirty="0"/>
                    </a:p>
                  </a:txBody>
                  <a:tcPr>
                    <a:solidFill>
                      <a:srgbClr val="E7E8EA"/>
                    </a:solidFill>
                  </a:tcPr>
                </a:tc>
                <a:extLst>
                  <a:ext uri="{0D108BD9-81ED-4DB2-BD59-A6C34878D82A}">
                    <a16:rowId xmlns:a16="http://schemas.microsoft.com/office/drawing/2014/main" val="10003"/>
                  </a:ext>
                </a:extLst>
              </a:tr>
              <a:tr h="491218">
                <a:tc>
                  <a:txBody>
                    <a:bodyPr/>
                    <a:lstStyle/>
                    <a:p>
                      <a:r>
                        <a:rPr lang="en-US" dirty="0"/>
                        <a:t>4</a:t>
                      </a:r>
                      <a:endParaRPr lang="en-IN" dirty="0"/>
                    </a:p>
                  </a:txBody>
                  <a:tcPr>
                    <a:solidFill>
                      <a:srgbClr val="A5A6A9"/>
                    </a:solidFill>
                  </a:tcPr>
                </a:tc>
                <a:tc>
                  <a:txBody>
                    <a:bodyPr/>
                    <a:lstStyle/>
                    <a:p>
                      <a:r>
                        <a:rPr lang="en-US" dirty="0"/>
                        <a:t>mob_no</a:t>
                      </a:r>
                      <a:endParaRPr lang="en-IN" dirty="0"/>
                    </a:p>
                  </a:txBody>
                  <a:tcPr/>
                </a:tc>
                <a:tc>
                  <a:txBody>
                    <a:bodyPr/>
                    <a:lstStyle/>
                    <a:p>
                      <a:r>
                        <a:rPr lang="en-US" dirty="0"/>
                        <a:t>int</a:t>
                      </a:r>
                      <a:endParaRPr lang="en-IN" dirty="0"/>
                    </a:p>
                  </a:txBody>
                  <a:tcPr/>
                </a:tc>
                <a:tc>
                  <a:txBody>
                    <a:bodyPr/>
                    <a:lstStyle/>
                    <a:p>
                      <a:r>
                        <a:rPr lang="en-US" dirty="0"/>
                        <a:t>10</a:t>
                      </a:r>
                      <a:endParaRPr lang="en-IN" dirty="0"/>
                    </a:p>
                  </a:txBody>
                  <a:tcPr/>
                </a:tc>
                <a:extLst>
                  <a:ext uri="{0D108BD9-81ED-4DB2-BD59-A6C34878D82A}">
                    <a16:rowId xmlns:a16="http://schemas.microsoft.com/office/drawing/2014/main" val="10004"/>
                  </a:ext>
                </a:extLst>
              </a:tr>
              <a:tr h="491218">
                <a:tc>
                  <a:txBody>
                    <a:bodyPr/>
                    <a:lstStyle/>
                    <a:p>
                      <a:r>
                        <a:rPr lang="en-US" dirty="0"/>
                        <a:t>5</a:t>
                      </a:r>
                      <a:endParaRPr lang="en-IN" dirty="0"/>
                    </a:p>
                  </a:txBody>
                  <a:tcPr>
                    <a:solidFill>
                      <a:srgbClr val="A5A6A9"/>
                    </a:solidFill>
                  </a:tcPr>
                </a:tc>
                <a:tc>
                  <a:txBody>
                    <a:bodyPr/>
                    <a:lstStyle/>
                    <a:p>
                      <a:r>
                        <a:rPr lang="en-US" dirty="0"/>
                        <a:t>date_of_birth</a:t>
                      </a:r>
                      <a:endParaRPr lang="en-IN" dirty="0"/>
                    </a:p>
                  </a:txBody>
                  <a:tcPr>
                    <a:solidFill>
                      <a:srgbClr val="E7E8EA"/>
                    </a:solidFill>
                  </a:tcPr>
                </a:tc>
                <a:tc>
                  <a:txBody>
                    <a:bodyPr/>
                    <a:lstStyle/>
                    <a:p>
                      <a:r>
                        <a:rPr lang="en-US" dirty="0"/>
                        <a:t>date</a:t>
                      </a:r>
                      <a:endParaRPr lang="en-IN" dirty="0"/>
                    </a:p>
                  </a:txBody>
                  <a:tcPr>
                    <a:solidFill>
                      <a:srgbClr val="E7E8EA"/>
                    </a:solidFill>
                  </a:tcPr>
                </a:tc>
                <a:tc>
                  <a:txBody>
                    <a:bodyPr/>
                    <a:lstStyle/>
                    <a:p>
                      <a:r>
                        <a:rPr lang="en-US" dirty="0"/>
                        <a:t>-</a:t>
                      </a:r>
                      <a:endParaRPr lang="en-IN" dirty="0"/>
                    </a:p>
                  </a:txBody>
                  <a:tcPr>
                    <a:solidFill>
                      <a:srgbClr val="E7E8EA"/>
                    </a:solidFill>
                  </a:tcPr>
                </a:tc>
                <a:extLst>
                  <a:ext uri="{0D108BD9-81ED-4DB2-BD59-A6C34878D82A}">
                    <a16:rowId xmlns:a16="http://schemas.microsoft.com/office/drawing/2014/main" val="10005"/>
                  </a:ext>
                </a:extLst>
              </a:tr>
              <a:tr h="491218">
                <a:tc>
                  <a:txBody>
                    <a:bodyPr/>
                    <a:lstStyle/>
                    <a:p>
                      <a:r>
                        <a:rPr lang="en-US" dirty="0"/>
                        <a:t>6</a:t>
                      </a:r>
                      <a:endParaRPr lang="en-IN" dirty="0"/>
                    </a:p>
                  </a:txBody>
                  <a:tcPr>
                    <a:solidFill>
                      <a:srgbClr val="A5A6A9"/>
                    </a:solidFill>
                  </a:tcPr>
                </a:tc>
                <a:tc>
                  <a:txBody>
                    <a:bodyPr/>
                    <a:lstStyle/>
                    <a:p>
                      <a:r>
                        <a:rPr lang="en-US" dirty="0"/>
                        <a:t>education</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6"/>
                  </a:ext>
                </a:extLst>
              </a:tr>
            </a:tbl>
          </a:graphicData>
        </a:graphic>
      </p:graphicFrame>
      <p:sp>
        <p:nvSpPr>
          <p:cNvPr id="3" name="TextBox 2"/>
          <p:cNvSpPr txBox="1"/>
          <p:nvPr/>
        </p:nvSpPr>
        <p:spPr>
          <a:xfrm>
            <a:off x="371475" y="152400"/>
            <a:ext cx="11439525" cy="1292662"/>
          </a:xfrm>
          <a:prstGeom prst="rect">
            <a:avLst/>
          </a:prstGeom>
          <a:solidFill>
            <a:srgbClr val="1C3261">
              <a:alpha val="80000"/>
            </a:srgbClr>
          </a:solidFill>
          <a:ln>
            <a:noFill/>
          </a:ln>
        </p:spPr>
        <p:txBody>
          <a:bodyPr wrap="square" rtlCol="0">
            <a:spAutoFit/>
          </a:bodyPr>
          <a:lstStyle/>
          <a:p>
            <a:pPr algn="ctr"/>
            <a:r>
              <a:rPr lang="en-US" sz="4000" b="1" u="sng" dirty="0">
                <a:solidFill>
                  <a:schemeClr val="bg1">
                    <a:lumMod val="95000"/>
                  </a:schemeClr>
                </a:solidFill>
              </a:rPr>
              <a:t>TABLES</a:t>
            </a:r>
            <a:r>
              <a:rPr lang="en-US" sz="4000" b="1" i="1" u="sng" dirty="0">
                <a:solidFill>
                  <a:schemeClr val="bg1">
                    <a:lumMod val="95000"/>
                  </a:schemeClr>
                </a:solidFill>
              </a:rPr>
              <a:t> </a:t>
            </a:r>
            <a:br>
              <a:rPr lang="en-US" dirty="0">
                <a:solidFill>
                  <a:schemeClr val="bg1">
                    <a:lumMod val="95000"/>
                  </a:schemeClr>
                </a:solidFill>
              </a:rPr>
            </a:br>
            <a:r>
              <a:rPr lang="en-US" sz="2000" dirty="0">
                <a:solidFill>
                  <a:schemeClr val="bg1">
                    <a:lumMod val="95000"/>
                  </a:schemeClr>
                </a:solidFill>
              </a:rPr>
              <a:t>The lists of fields which are used in the database are as follows:</a:t>
            </a:r>
            <a:br>
              <a:rPr lang="en-US" dirty="0">
                <a:solidFill>
                  <a:schemeClr val="accent6">
                    <a:lumMod val="10000"/>
                  </a:schemeClr>
                </a:solidFill>
              </a:rPr>
            </a:br>
            <a:endParaRPr lang="en-IN" dirty="0"/>
          </a:p>
        </p:txBody>
      </p:sp>
      <p:sp>
        <p:nvSpPr>
          <p:cNvPr id="4" name="TextBox 3"/>
          <p:cNvSpPr txBox="1"/>
          <p:nvPr/>
        </p:nvSpPr>
        <p:spPr>
          <a:xfrm>
            <a:off x="819150" y="2381250"/>
            <a:ext cx="1733360" cy="461665"/>
          </a:xfrm>
          <a:prstGeom prst="rect">
            <a:avLst/>
          </a:prstGeom>
          <a:noFill/>
        </p:spPr>
        <p:txBody>
          <a:bodyPr wrap="none" rtlCol="0">
            <a:spAutoFit/>
          </a:bodyPr>
          <a:lstStyle/>
          <a:p>
            <a:r>
              <a:rPr lang="en-US" sz="2400" b="1" u="sng" dirty="0">
                <a:solidFill>
                  <a:schemeClr val="bg1">
                    <a:lumMod val="95000"/>
                  </a:schemeClr>
                </a:solidFill>
              </a:rPr>
              <a:t>studdetails</a:t>
            </a:r>
            <a:endParaRPr lang="en-IN" sz="2400" b="1" u="sng" dirty="0">
              <a:solidFill>
                <a:schemeClr val="bg1">
                  <a:lumMod val="95000"/>
                </a:schemeClr>
              </a:solidFill>
            </a:endParaRPr>
          </a:p>
        </p:txBody>
      </p:sp>
    </p:spTree>
    <p:extLst>
      <p:ext uri="{BB962C8B-B14F-4D97-AF65-F5344CB8AC3E}">
        <p14:creationId xmlns:p14="http://schemas.microsoft.com/office/powerpoint/2010/main" val="2394310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5" name="Rectangle 4">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675" y="663787"/>
            <a:ext cx="10391774" cy="5774265"/>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3" name="Content Placeholder 3"/>
          <p:cNvGraphicFramePr>
            <a:graphicFrameLocks/>
          </p:cNvGraphicFramePr>
          <p:nvPr>
            <p:extLst>
              <p:ext uri="{D42A27DB-BD31-4B8C-83A1-F6EECF244321}">
                <p14:modId xmlns:p14="http://schemas.microsoft.com/office/powerpoint/2010/main" val="2885339472"/>
              </p:ext>
            </p:extLst>
          </p:nvPr>
        </p:nvGraphicFramePr>
        <p:xfrm>
          <a:off x="2667000" y="1657350"/>
          <a:ext cx="6591299" cy="3829049"/>
        </p:xfrm>
        <a:graphic>
          <a:graphicData uri="http://schemas.openxmlformats.org/drawingml/2006/table">
            <a:tbl>
              <a:tblPr firstRow="1" bandRow="1">
                <a:tableStyleId>{5C22544A-7EE6-4342-B048-85BDC9FD1C3A}</a:tableStyleId>
              </a:tblPr>
              <a:tblGrid>
                <a:gridCol w="1040732">
                  <a:extLst>
                    <a:ext uri="{9D8B030D-6E8A-4147-A177-3AD203B41FA5}">
                      <a16:colId xmlns:a16="http://schemas.microsoft.com/office/drawing/2014/main" val="20000"/>
                    </a:ext>
                  </a:extLst>
                </a:gridCol>
                <a:gridCol w="1857649">
                  <a:extLst>
                    <a:ext uri="{9D8B030D-6E8A-4147-A177-3AD203B41FA5}">
                      <a16:colId xmlns:a16="http://schemas.microsoft.com/office/drawing/2014/main" val="20001"/>
                    </a:ext>
                  </a:extLst>
                </a:gridCol>
                <a:gridCol w="1846459">
                  <a:extLst>
                    <a:ext uri="{9D8B030D-6E8A-4147-A177-3AD203B41FA5}">
                      <a16:colId xmlns:a16="http://schemas.microsoft.com/office/drawing/2014/main" val="20002"/>
                    </a:ext>
                  </a:extLst>
                </a:gridCol>
                <a:gridCol w="1846459">
                  <a:extLst>
                    <a:ext uri="{9D8B030D-6E8A-4147-A177-3AD203B41FA5}">
                      <a16:colId xmlns:a16="http://schemas.microsoft.com/office/drawing/2014/main" val="20003"/>
                    </a:ext>
                  </a:extLst>
                </a:gridCol>
              </a:tblGrid>
              <a:tr h="547007">
                <a:tc>
                  <a:txBody>
                    <a:bodyPr/>
                    <a:lstStyle/>
                    <a:p>
                      <a:r>
                        <a:rPr lang="en-US" dirty="0"/>
                        <a:t>Sl.</a:t>
                      </a:r>
                      <a:r>
                        <a:rPr lang="en-US" baseline="0" dirty="0"/>
                        <a:t> No.</a:t>
                      </a:r>
                      <a:endParaRPr lang="en-IN" dirty="0"/>
                    </a:p>
                  </a:txBody>
                  <a:tcPr>
                    <a:solidFill>
                      <a:srgbClr val="1C3261"/>
                    </a:solidFill>
                  </a:tcPr>
                </a:tc>
                <a:tc>
                  <a:txBody>
                    <a:bodyPr/>
                    <a:lstStyle/>
                    <a:p>
                      <a:r>
                        <a:rPr lang="en-US" dirty="0"/>
                        <a:t>Field</a:t>
                      </a:r>
                      <a:r>
                        <a:rPr lang="en-US" baseline="0" dirty="0"/>
                        <a:t> Name</a:t>
                      </a:r>
                      <a:endParaRPr lang="en-IN" dirty="0"/>
                    </a:p>
                  </a:txBody>
                  <a:tcPr>
                    <a:solidFill>
                      <a:srgbClr val="1C3261"/>
                    </a:solidFill>
                  </a:tcPr>
                </a:tc>
                <a:tc>
                  <a:txBody>
                    <a:bodyPr/>
                    <a:lstStyle/>
                    <a:p>
                      <a:r>
                        <a:rPr lang="en-US" dirty="0"/>
                        <a:t>Field Type</a:t>
                      </a:r>
                      <a:endParaRPr lang="en-IN" dirty="0"/>
                    </a:p>
                  </a:txBody>
                  <a:tcPr>
                    <a:solidFill>
                      <a:srgbClr val="1C3261"/>
                    </a:solidFill>
                  </a:tcPr>
                </a:tc>
                <a:tc>
                  <a:txBody>
                    <a:bodyPr/>
                    <a:lstStyle/>
                    <a:p>
                      <a:r>
                        <a:rPr lang="en-US" dirty="0"/>
                        <a:t>Field Size</a:t>
                      </a:r>
                      <a:endParaRPr lang="en-IN" dirty="0"/>
                    </a:p>
                  </a:txBody>
                  <a:tcPr>
                    <a:solidFill>
                      <a:srgbClr val="1C3261"/>
                    </a:solidFill>
                  </a:tcPr>
                </a:tc>
                <a:extLst>
                  <a:ext uri="{0D108BD9-81ED-4DB2-BD59-A6C34878D82A}">
                    <a16:rowId xmlns:a16="http://schemas.microsoft.com/office/drawing/2014/main" val="10000"/>
                  </a:ext>
                </a:extLst>
              </a:tr>
              <a:tr h="547007">
                <a:tc>
                  <a:txBody>
                    <a:bodyPr/>
                    <a:lstStyle/>
                    <a:p>
                      <a:r>
                        <a:rPr lang="en-US" dirty="0"/>
                        <a:t>1</a:t>
                      </a:r>
                      <a:endParaRPr lang="en-IN" dirty="0"/>
                    </a:p>
                  </a:txBody>
                  <a:tcPr>
                    <a:solidFill>
                      <a:srgbClr val="A5A6A9"/>
                    </a:solidFill>
                  </a:tcPr>
                </a:tc>
                <a:tc>
                  <a:txBody>
                    <a:bodyPr/>
                    <a:lstStyle/>
                    <a:p>
                      <a:r>
                        <a:rPr lang="en-US" dirty="0"/>
                        <a:t>username</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100</a:t>
                      </a:r>
                      <a:endParaRPr lang="en-IN" dirty="0"/>
                    </a:p>
                  </a:txBody>
                  <a:tcPr>
                    <a:solidFill>
                      <a:srgbClr val="E7E8EA"/>
                    </a:solidFill>
                  </a:tcPr>
                </a:tc>
                <a:extLst>
                  <a:ext uri="{0D108BD9-81ED-4DB2-BD59-A6C34878D82A}">
                    <a16:rowId xmlns:a16="http://schemas.microsoft.com/office/drawing/2014/main" val="10001"/>
                  </a:ext>
                </a:extLst>
              </a:tr>
              <a:tr h="547007">
                <a:tc>
                  <a:txBody>
                    <a:bodyPr/>
                    <a:lstStyle/>
                    <a:p>
                      <a:r>
                        <a:rPr lang="en-US" dirty="0"/>
                        <a:t>2</a:t>
                      </a:r>
                      <a:endParaRPr lang="en-IN" dirty="0"/>
                    </a:p>
                  </a:txBody>
                  <a:tcPr>
                    <a:solidFill>
                      <a:srgbClr val="A5A6A9"/>
                    </a:solidFill>
                  </a:tcPr>
                </a:tc>
                <a:tc>
                  <a:txBody>
                    <a:bodyPr/>
                    <a:lstStyle/>
                    <a:p>
                      <a:r>
                        <a:rPr lang="en-US" dirty="0"/>
                        <a:t>email</a:t>
                      </a:r>
                      <a:endParaRPr lang="en-IN" dirty="0"/>
                    </a:p>
                  </a:txBody>
                  <a:tcPr/>
                </a:tc>
                <a:tc>
                  <a:txBody>
                    <a:bodyPr/>
                    <a:lstStyle/>
                    <a:p>
                      <a:r>
                        <a:rPr lang="en-US" dirty="0"/>
                        <a:t>varchar</a:t>
                      </a:r>
                      <a:endParaRPr lang="en-IN" dirty="0"/>
                    </a:p>
                  </a:txBody>
                  <a:tcPr/>
                </a:tc>
                <a:tc>
                  <a:txBody>
                    <a:bodyPr/>
                    <a:lstStyle/>
                    <a:p>
                      <a:r>
                        <a:rPr lang="en-US" dirty="0"/>
                        <a:t>30</a:t>
                      </a:r>
                      <a:endParaRPr lang="en-IN" dirty="0"/>
                    </a:p>
                  </a:txBody>
                  <a:tcPr/>
                </a:tc>
                <a:extLst>
                  <a:ext uri="{0D108BD9-81ED-4DB2-BD59-A6C34878D82A}">
                    <a16:rowId xmlns:a16="http://schemas.microsoft.com/office/drawing/2014/main" val="10002"/>
                  </a:ext>
                </a:extLst>
              </a:tr>
              <a:tr h="547007">
                <a:tc>
                  <a:txBody>
                    <a:bodyPr/>
                    <a:lstStyle/>
                    <a:p>
                      <a:r>
                        <a:rPr lang="en-US" dirty="0"/>
                        <a:t>3</a:t>
                      </a:r>
                      <a:endParaRPr lang="en-IN" dirty="0"/>
                    </a:p>
                  </a:txBody>
                  <a:tcPr>
                    <a:solidFill>
                      <a:srgbClr val="A5A6A9"/>
                    </a:solidFill>
                  </a:tcPr>
                </a:tc>
                <a:tc>
                  <a:txBody>
                    <a:bodyPr/>
                    <a:lstStyle/>
                    <a:p>
                      <a:r>
                        <a:rPr lang="en-US" dirty="0"/>
                        <a:t>password</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8</a:t>
                      </a:r>
                      <a:endParaRPr lang="en-IN" dirty="0"/>
                    </a:p>
                  </a:txBody>
                  <a:tcPr>
                    <a:solidFill>
                      <a:srgbClr val="E7E8EA"/>
                    </a:solidFill>
                  </a:tcPr>
                </a:tc>
                <a:extLst>
                  <a:ext uri="{0D108BD9-81ED-4DB2-BD59-A6C34878D82A}">
                    <a16:rowId xmlns:a16="http://schemas.microsoft.com/office/drawing/2014/main" val="10003"/>
                  </a:ext>
                </a:extLst>
              </a:tr>
              <a:tr h="547007">
                <a:tc>
                  <a:txBody>
                    <a:bodyPr/>
                    <a:lstStyle/>
                    <a:p>
                      <a:r>
                        <a:rPr lang="en-US" dirty="0"/>
                        <a:t>4</a:t>
                      </a:r>
                      <a:endParaRPr lang="en-IN" dirty="0"/>
                    </a:p>
                  </a:txBody>
                  <a:tcPr>
                    <a:solidFill>
                      <a:srgbClr val="A5A6A9"/>
                    </a:solidFill>
                  </a:tcPr>
                </a:tc>
                <a:tc>
                  <a:txBody>
                    <a:bodyPr/>
                    <a:lstStyle/>
                    <a:p>
                      <a:r>
                        <a:rPr lang="en-US" dirty="0"/>
                        <a:t>mob_no</a:t>
                      </a:r>
                      <a:endParaRPr lang="en-IN" dirty="0"/>
                    </a:p>
                  </a:txBody>
                  <a:tcPr/>
                </a:tc>
                <a:tc>
                  <a:txBody>
                    <a:bodyPr/>
                    <a:lstStyle/>
                    <a:p>
                      <a:r>
                        <a:rPr lang="en-US" dirty="0"/>
                        <a:t>int</a:t>
                      </a:r>
                      <a:endParaRPr lang="en-IN" dirty="0"/>
                    </a:p>
                  </a:txBody>
                  <a:tcPr/>
                </a:tc>
                <a:tc>
                  <a:txBody>
                    <a:bodyPr/>
                    <a:lstStyle/>
                    <a:p>
                      <a:r>
                        <a:rPr lang="en-US" dirty="0"/>
                        <a:t>10</a:t>
                      </a:r>
                      <a:endParaRPr lang="en-IN" dirty="0"/>
                    </a:p>
                  </a:txBody>
                  <a:tcPr/>
                </a:tc>
                <a:extLst>
                  <a:ext uri="{0D108BD9-81ED-4DB2-BD59-A6C34878D82A}">
                    <a16:rowId xmlns:a16="http://schemas.microsoft.com/office/drawing/2014/main" val="10004"/>
                  </a:ext>
                </a:extLst>
              </a:tr>
              <a:tr h="547007">
                <a:tc>
                  <a:txBody>
                    <a:bodyPr/>
                    <a:lstStyle/>
                    <a:p>
                      <a:r>
                        <a:rPr lang="en-US" dirty="0"/>
                        <a:t>5</a:t>
                      </a:r>
                      <a:endParaRPr lang="en-IN" dirty="0"/>
                    </a:p>
                  </a:txBody>
                  <a:tcPr>
                    <a:solidFill>
                      <a:srgbClr val="A5A6A9"/>
                    </a:solidFill>
                  </a:tcPr>
                </a:tc>
                <a:tc>
                  <a:txBody>
                    <a:bodyPr/>
                    <a:lstStyle/>
                    <a:p>
                      <a:r>
                        <a:rPr lang="en-US" dirty="0"/>
                        <a:t>date_of_birth</a:t>
                      </a:r>
                      <a:endParaRPr lang="en-IN" dirty="0"/>
                    </a:p>
                  </a:txBody>
                  <a:tcPr>
                    <a:solidFill>
                      <a:srgbClr val="E7E8EA"/>
                    </a:solidFill>
                  </a:tcPr>
                </a:tc>
                <a:tc>
                  <a:txBody>
                    <a:bodyPr/>
                    <a:lstStyle/>
                    <a:p>
                      <a:r>
                        <a:rPr lang="en-US" dirty="0"/>
                        <a:t>date</a:t>
                      </a:r>
                      <a:endParaRPr lang="en-IN" dirty="0"/>
                    </a:p>
                  </a:txBody>
                  <a:tcPr>
                    <a:solidFill>
                      <a:srgbClr val="E7E8EA"/>
                    </a:solidFill>
                  </a:tcPr>
                </a:tc>
                <a:tc>
                  <a:txBody>
                    <a:bodyPr/>
                    <a:lstStyle/>
                    <a:p>
                      <a:r>
                        <a:rPr lang="en-US" dirty="0"/>
                        <a:t>-</a:t>
                      </a:r>
                      <a:endParaRPr lang="en-IN" dirty="0"/>
                    </a:p>
                  </a:txBody>
                  <a:tcPr>
                    <a:solidFill>
                      <a:srgbClr val="E7E8EA"/>
                    </a:solidFill>
                  </a:tcPr>
                </a:tc>
                <a:extLst>
                  <a:ext uri="{0D108BD9-81ED-4DB2-BD59-A6C34878D82A}">
                    <a16:rowId xmlns:a16="http://schemas.microsoft.com/office/drawing/2014/main" val="10005"/>
                  </a:ext>
                </a:extLst>
              </a:tr>
              <a:tr h="547007">
                <a:tc>
                  <a:txBody>
                    <a:bodyPr/>
                    <a:lstStyle/>
                    <a:p>
                      <a:r>
                        <a:rPr lang="en-US" dirty="0"/>
                        <a:t>6</a:t>
                      </a:r>
                      <a:endParaRPr lang="en-IN" dirty="0"/>
                    </a:p>
                  </a:txBody>
                  <a:tcPr>
                    <a:solidFill>
                      <a:srgbClr val="A5A6A9"/>
                    </a:solidFill>
                  </a:tcPr>
                </a:tc>
                <a:tc>
                  <a:txBody>
                    <a:bodyPr/>
                    <a:lstStyle/>
                    <a:p>
                      <a:r>
                        <a:rPr lang="en-US" dirty="0"/>
                        <a:t>qualification</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6"/>
                  </a:ext>
                </a:extLst>
              </a:tr>
            </a:tbl>
          </a:graphicData>
        </a:graphic>
      </p:graphicFrame>
      <p:sp>
        <p:nvSpPr>
          <p:cNvPr id="8" name="TextBox 7"/>
          <p:cNvSpPr txBox="1"/>
          <p:nvPr/>
        </p:nvSpPr>
        <p:spPr>
          <a:xfrm>
            <a:off x="1085850" y="999862"/>
            <a:ext cx="1531188" cy="461665"/>
          </a:xfrm>
          <a:prstGeom prst="rect">
            <a:avLst/>
          </a:prstGeom>
          <a:noFill/>
        </p:spPr>
        <p:txBody>
          <a:bodyPr wrap="none" rtlCol="0">
            <a:spAutoFit/>
          </a:bodyPr>
          <a:lstStyle/>
          <a:p>
            <a:r>
              <a:rPr lang="en-US" sz="2400" b="1" u="sng" dirty="0">
                <a:solidFill>
                  <a:schemeClr val="bg1">
                    <a:lumMod val="95000"/>
                  </a:schemeClr>
                </a:solidFill>
              </a:rPr>
              <a:t>facdetails</a:t>
            </a:r>
            <a:endParaRPr lang="en-IN" sz="2400" b="1" u="sng" dirty="0">
              <a:solidFill>
                <a:schemeClr val="bg1">
                  <a:lumMod val="95000"/>
                </a:schemeClr>
              </a:solidFill>
            </a:endParaRPr>
          </a:p>
        </p:txBody>
      </p:sp>
    </p:spTree>
    <p:extLst>
      <p:ext uri="{BB962C8B-B14F-4D97-AF65-F5344CB8AC3E}">
        <p14:creationId xmlns:p14="http://schemas.microsoft.com/office/powerpoint/2010/main" val="1722304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4237" y="0"/>
            <a:ext cx="12210328" cy="6857999"/>
          </a:xfrm>
          <a:prstGeom prst="rect">
            <a:avLst/>
          </a:prstGeom>
        </p:spPr>
      </p:pic>
      <p:sp>
        <p:nvSpPr>
          <p:cNvPr id="12" name="Rectangle 11">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5350" y="219075"/>
            <a:ext cx="10439399" cy="634365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 name="Content Placeholder 3"/>
          <p:cNvGraphicFramePr>
            <a:graphicFrameLocks/>
          </p:cNvGraphicFramePr>
          <p:nvPr>
            <p:extLst>
              <p:ext uri="{D42A27DB-BD31-4B8C-83A1-F6EECF244321}">
                <p14:modId xmlns:p14="http://schemas.microsoft.com/office/powerpoint/2010/main" val="2482946206"/>
              </p:ext>
            </p:extLst>
          </p:nvPr>
        </p:nvGraphicFramePr>
        <p:xfrm>
          <a:off x="3333749" y="3743325"/>
          <a:ext cx="5610226" cy="2560320"/>
        </p:xfrm>
        <a:graphic>
          <a:graphicData uri="http://schemas.openxmlformats.org/drawingml/2006/table">
            <a:tbl>
              <a:tblPr firstRow="1" bandRow="1">
                <a:tableStyleId>{5C22544A-7EE6-4342-B048-85BDC9FD1C3A}</a:tableStyleId>
              </a:tblPr>
              <a:tblGrid>
                <a:gridCol w="885826">
                  <a:extLst>
                    <a:ext uri="{9D8B030D-6E8A-4147-A177-3AD203B41FA5}">
                      <a16:colId xmlns:a16="http://schemas.microsoft.com/office/drawing/2014/main" val="20000"/>
                    </a:ext>
                  </a:extLst>
                </a:gridCol>
                <a:gridCol w="15811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571625">
                  <a:extLst>
                    <a:ext uri="{9D8B030D-6E8A-4147-A177-3AD203B41FA5}">
                      <a16:colId xmlns:a16="http://schemas.microsoft.com/office/drawing/2014/main" val="20003"/>
                    </a:ext>
                  </a:extLst>
                </a:gridCol>
              </a:tblGrid>
              <a:tr h="352425">
                <a:tc>
                  <a:txBody>
                    <a:bodyPr/>
                    <a:lstStyle/>
                    <a:p>
                      <a:r>
                        <a:rPr lang="en-US" dirty="0"/>
                        <a:t>Sl.</a:t>
                      </a:r>
                      <a:r>
                        <a:rPr lang="en-US" baseline="0" dirty="0"/>
                        <a:t> No.</a:t>
                      </a:r>
                      <a:endParaRPr lang="en-IN" dirty="0"/>
                    </a:p>
                  </a:txBody>
                  <a:tcPr>
                    <a:solidFill>
                      <a:srgbClr val="1C3261"/>
                    </a:solidFill>
                  </a:tcPr>
                </a:tc>
                <a:tc>
                  <a:txBody>
                    <a:bodyPr/>
                    <a:lstStyle/>
                    <a:p>
                      <a:r>
                        <a:rPr lang="en-US" dirty="0"/>
                        <a:t>Field</a:t>
                      </a:r>
                      <a:r>
                        <a:rPr lang="en-US" baseline="0" dirty="0"/>
                        <a:t> Name</a:t>
                      </a:r>
                      <a:endParaRPr lang="en-IN" dirty="0"/>
                    </a:p>
                  </a:txBody>
                  <a:tcPr>
                    <a:solidFill>
                      <a:srgbClr val="1C3261"/>
                    </a:solidFill>
                  </a:tcPr>
                </a:tc>
                <a:tc>
                  <a:txBody>
                    <a:bodyPr/>
                    <a:lstStyle/>
                    <a:p>
                      <a:r>
                        <a:rPr lang="en-US" dirty="0"/>
                        <a:t>Field Type</a:t>
                      </a:r>
                      <a:endParaRPr lang="en-IN" dirty="0"/>
                    </a:p>
                  </a:txBody>
                  <a:tcPr>
                    <a:solidFill>
                      <a:srgbClr val="1C3261"/>
                    </a:solidFill>
                  </a:tcPr>
                </a:tc>
                <a:tc>
                  <a:txBody>
                    <a:bodyPr/>
                    <a:lstStyle/>
                    <a:p>
                      <a:r>
                        <a:rPr lang="en-US" dirty="0"/>
                        <a:t>Field Size</a:t>
                      </a:r>
                      <a:endParaRPr lang="en-IN" dirty="0"/>
                    </a:p>
                  </a:txBody>
                  <a:tcPr>
                    <a:solidFill>
                      <a:srgbClr val="1C3261"/>
                    </a:solidFill>
                  </a:tcPr>
                </a:tc>
                <a:extLst>
                  <a:ext uri="{0D108BD9-81ED-4DB2-BD59-A6C34878D82A}">
                    <a16:rowId xmlns:a16="http://schemas.microsoft.com/office/drawing/2014/main" val="10000"/>
                  </a:ext>
                </a:extLst>
              </a:tr>
              <a:tr h="320040">
                <a:tc>
                  <a:txBody>
                    <a:bodyPr/>
                    <a:lstStyle/>
                    <a:p>
                      <a:r>
                        <a:rPr lang="en-US" dirty="0"/>
                        <a:t>1</a:t>
                      </a:r>
                      <a:endParaRPr lang="en-IN" dirty="0"/>
                    </a:p>
                  </a:txBody>
                  <a:tcPr>
                    <a:solidFill>
                      <a:srgbClr val="A5A6A9"/>
                    </a:solidFill>
                  </a:tcPr>
                </a:tc>
                <a:tc>
                  <a:txBody>
                    <a:bodyPr/>
                    <a:lstStyle/>
                    <a:p>
                      <a:r>
                        <a:rPr lang="en-US" dirty="0"/>
                        <a:t>ques</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200</a:t>
                      </a:r>
                      <a:endParaRPr lang="en-IN" dirty="0"/>
                    </a:p>
                  </a:txBody>
                  <a:tcPr>
                    <a:solidFill>
                      <a:srgbClr val="E7E8EA"/>
                    </a:solidFill>
                  </a:tcPr>
                </a:tc>
                <a:extLst>
                  <a:ext uri="{0D108BD9-81ED-4DB2-BD59-A6C34878D82A}">
                    <a16:rowId xmlns:a16="http://schemas.microsoft.com/office/drawing/2014/main" val="10001"/>
                  </a:ext>
                </a:extLst>
              </a:tr>
              <a:tr h="306705">
                <a:tc>
                  <a:txBody>
                    <a:bodyPr/>
                    <a:lstStyle/>
                    <a:p>
                      <a:r>
                        <a:rPr lang="en-US" dirty="0"/>
                        <a:t>2</a:t>
                      </a:r>
                      <a:endParaRPr lang="en-IN" dirty="0"/>
                    </a:p>
                  </a:txBody>
                  <a:tcPr>
                    <a:solidFill>
                      <a:srgbClr val="A5A6A9"/>
                    </a:solidFill>
                  </a:tcPr>
                </a:tc>
                <a:tc>
                  <a:txBody>
                    <a:bodyPr/>
                    <a:lstStyle/>
                    <a:p>
                      <a:r>
                        <a:rPr lang="en-US" dirty="0"/>
                        <a:t>op1</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2"/>
                  </a:ext>
                </a:extLst>
              </a:tr>
              <a:tr h="352425">
                <a:tc>
                  <a:txBody>
                    <a:bodyPr/>
                    <a:lstStyle/>
                    <a:p>
                      <a:r>
                        <a:rPr lang="en-US" dirty="0"/>
                        <a:t>3</a:t>
                      </a:r>
                      <a:endParaRPr lang="en-IN" dirty="0"/>
                    </a:p>
                  </a:txBody>
                  <a:tcPr>
                    <a:solidFill>
                      <a:srgbClr val="A5A6A9"/>
                    </a:solidFill>
                  </a:tcPr>
                </a:tc>
                <a:tc>
                  <a:txBody>
                    <a:bodyPr/>
                    <a:lstStyle/>
                    <a:p>
                      <a:r>
                        <a:rPr lang="en-US" dirty="0"/>
                        <a:t>op2</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100</a:t>
                      </a:r>
                      <a:endParaRPr lang="en-IN" dirty="0"/>
                    </a:p>
                  </a:txBody>
                  <a:tcPr>
                    <a:solidFill>
                      <a:srgbClr val="E7E8EA"/>
                    </a:solidFill>
                  </a:tcPr>
                </a:tc>
                <a:extLst>
                  <a:ext uri="{0D108BD9-81ED-4DB2-BD59-A6C34878D82A}">
                    <a16:rowId xmlns:a16="http://schemas.microsoft.com/office/drawing/2014/main" val="10003"/>
                  </a:ext>
                </a:extLst>
              </a:tr>
              <a:tr h="352425">
                <a:tc>
                  <a:txBody>
                    <a:bodyPr/>
                    <a:lstStyle/>
                    <a:p>
                      <a:r>
                        <a:rPr lang="en-US" dirty="0"/>
                        <a:t>4</a:t>
                      </a:r>
                      <a:endParaRPr lang="en-IN" dirty="0"/>
                    </a:p>
                  </a:txBody>
                  <a:tcPr>
                    <a:solidFill>
                      <a:srgbClr val="A5A6A9"/>
                    </a:solidFill>
                  </a:tcPr>
                </a:tc>
                <a:tc>
                  <a:txBody>
                    <a:bodyPr/>
                    <a:lstStyle/>
                    <a:p>
                      <a:r>
                        <a:rPr lang="en-US" dirty="0"/>
                        <a:t>op3</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4"/>
                  </a:ext>
                </a:extLst>
              </a:tr>
              <a:tr h="352425">
                <a:tc>
                  <a:txBody>
                    <a:bodyPr/>
                    <a:lstStyle/>
                    <a:p>
                      <a:r>
                        <a:rPr lang="en-US" dirty="0"/>
                        <a:t>5</a:t>
                      </a:r>
                      <a:endParaRPr lang="en-IN" dirty="0"/>
                    </a:p>
                  </a:txBody>
                  <a:tcPr>
                    <a:solidFill>
                      <a:srgbClr val="A5A6A9"/>
                    </a:solidFill>
                  </a:tcPr>
                </a:tc>
                <a:tc>
                  <a:txBody>
                    <a:bodyPr/>
                    <a:lstStyle/>
                    <a:p>
                      <a:r>
                        <a:rPr lang="en-US" dirty="0"/>
                        <a:t>op4</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100</a:t>
                      </a:r>
                      <a:endParaRPr lang="en-IN" dirty="0"/>
                    </a:p>
                  </a:txBody>
                  <a:tcPr>
                    <a:solidFill>
                      <a:srgbClr val="E7E8EA"/>
                    </a:solidFill>
                  </a:tcPr>
                </a:tc>
                <a:extLst>
                  <a:ext uri="{0D108BD9-81ED-4DB2-BD59-A6C34878D82A}">
                    <a16:rowId xmlns:a16="http://schemas.microsoft.com/office/drawing/2014/main" val="10005"/>
                  </a:ext>
                </a:extLst>
              </a:tr>
              <a:tr h="352425">
                <a:tc>
                  <a:txBody>
                    <a:bodyPr/>
                    <a:lstStyle/>
                    <a:p>
                      <a:r>
                        <a:rPr lang="en-US" dirty="0"/>
                        <a:t>6</a:t>
                      </a:r>
                      <a:endParaRPr lang="en-IN" dirty="0"/>
                    </a:p>
                  </a:txBody>
                  <a:tcPr>
                    <a:solidFill>
                      <a:srgbClr val="A5A6A9"/>
                    </a:solidFill>
                  </a:tcPr>
                </a:tc>
                <a:tc>
                  <a:txBody>
                    <a:bodyPr/>
                    <a:lstStyle/>
                    <a:p>
                      <a:r>
                        <a:rPr lang="en-US" dirty="0"/>
                        <a:t>ans</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6"/>
                  </a:ext>
                </a:extLst>
              </a:tr>
            </a:tbl>
          </a:graphicData>
        </a:graphic>
      </p:graphicFrame>
      <p:graphicFrame>
        <p:nvGraphicFramePr>
          <p:cNvPr id="3" name="Content Placeholder 3"/>
          <p:cNvGraphicFramePr>
            <a:graphicFrameLocks/>
          </p:cNvGraphicFramePr>
          <p:nvPr>
            <p:extLst>
              <p:ext uri="{D42A27DB-BD31-4B8C-83A1-F6EECF244321}">
                <p14:modId xmlns:p14="http://schemas.microsoft.com/office/powerpoint/2010/main" val="841392607"/>
              </p:ext>
            </p:extLst>
          </p:nvPr>
        </p:nvGraphicFramePr>
        <p:xfrm>
          <a:off x="3333749" y="523875"/>
          <a:ext cx="5610226" cy="2560320"/>
        </p:xfrm>
        <a:graphic>
          <a:graphicData uri="http://schemas.openxmlformats.org/drawingml/2006/table">
            <a:tbl>
              <a:tblPr firstRow="1" bandRow="1">
                <a:tableStyleId>{5C22544A-7EE6-4342-B048-85BDC9FD1C3A}</a:tableStyleId>
              </a:tblPr>
              <a:tblGrid>
                <a:gridCol w="885826">
                  <a:extLst>
                    <a:ext uri="{9D8B030D-6E8A-4147-A177-3AD203B41FA5}">
                      <a16:colId xmlns:a16="http://schemas.microsoft.com/office/drawing/2014/main" val="20000"/>
                    </a:ext>
                  </a:extLst>
                </a:gridCol>
                <a:gridCol w="15811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571625">
                  <a:extLst>
                    <a:ext uri="{9D8B030D-6E8A-4147-A177-3AD203B41FA5}">
                      <a16:colId xmlns:a16="http://schemas.microsoft.com/office/drawing/2014/main" val="20003"/>
                    </a:ext>
                  </a:extLst>
                </a:gridCol>
              </a:tblGrid>
              <a:tr h="352425">
                <a:tc>
                  <a:txBody>
                    <a:bodyPr/>
                    <a:lstStyle/>
                    <a:p>
                      <a:r>
                        <a:rPr lang="en-US" dirty="0"/>
                        <a:t>Sl.</a:t>
                      </a:r>
                      <a:r>
                        <a:rPr lang="en-US" baseline="0" dirty="0"/>
                        <a:t> No.</a:t>
                      </a:r>
                      <a:endParaRPr lang="en-IN" dirty="0"/>
                    </a:p>
                  </a:txBody>
                  <a:tcPr>
                    <a:solidFill>
                      <a:srgbClr val="1C3261"/>
                    </a:solidFill>
                  </a:tcPr>
                </a:tc>
                <a:tc>
                  <a:txBody>
                    <a:bodyPr/>
                    <a:lstStyle/>
                    <a:p>
                      <a:r>
                        <a:rPr lang="en-US" dirty="0"/>
                        <a:t>Field</a:t>
                      </a:r>
                      <a:r>
                        <a:rPr lang="en-US" baseline="0" dirty="0"/>
                        <a:t> Name</a:t>
                      </a:r>
                      <a:endParaRPr lang="en-IN" dirty="0"/>
                    </a:p>
                  </a:txBody>
                  <a:tcPr>
                    <a:solidFill>
                      <a:srgbClr val="1C3261"/>
                    </a:solidFill>
                  </a:tcPr>
                </a:tc>
                <a:tc>
                  <a:txBody>
                    <a:bodyPr/>
                    <a:lstStyle/>
                    <a:p>
                      <a:r>
                        <a:rPr lang="en-US" dirty="0"/>
                        <a:t>Field Type</a:t>
                      </a:r>
                      <a:endParaRPr lang="en-IN" dirty="0"/>
                    </a:p>
                  </a:txBody>
                  <a:tcPr>
                    <a:solidFill>
                      <a:srgbClr val="1C3261"/>
                    </a:solidFill>
                  </a:tcPr>
                </a:tc>
                <a:tc>
                  <a:txBody>
                    <a:bodyPr/>
                    <a:lstStyle/>
                    <a:p>
                      <a:r>
                        <a:rPr lang="en-US" dirty="0"/>
                        <a:t>Field Size</a:t>
                      </a:r>
                      <a:endParaRPr lang="en-IN" dirty="0"/>
                    </a:p>
                  </a:txBody>
                  <a:tcPr>
                    <a:solidFill>
                      <a:srgbClr val="1C3261"/>
                    </a:solidFill>
                  </a:tcPr>
                </a:tc>
                <a:extLst>
                  <a:ext uri="{0D108BD9-81ED-4DB2-BD59-A6C34878D82A}">
                    <a16:rowId xmlns:a16="http://schemas.microsoft.com/office/drawing/2014/main" val="10000"/>
                  </a:ext>
                </a:extLst>
              </a:tr>
              <a:tr h="320040">
                <a:tc>
                  <a:txBody>
                    <a:bodyPr/>
                    <a:lstStyle/>
                    <a:p>
                      <a:r>
                        <a:rPr lang="en-US" dirty="0"/>
                        <a:t>1</a:t>
                      </a:r>
                      <a:endParaRPr lang="en-IN" dirty="0"/>
                    </a:p>
                  </a:txBody>
                  <a:tcPr>
                    <a:solidFill>
                      <a:srgbClr val="A5A6A9"/>
                    </a:solidFill>
                  </a:tcPr>
                </a:tc>
                <a:tc>
                  <a:txBody>
                    <a:bodyPr/>
                    <a:lstStyle/>
                    <a:p>
                      <a:r>
                        <a:rPr lang="en-US" dirty="0"/>
                        <a:t>ques</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200</a:t>
                      </a:r>
                      <a:endParaRPr lang="en-IN" dirty="0"/>
                    </a:p>
                  </a:txBody>
                  <a:tcPr>
                    <a:solidFill>
                      <a:srgbClr val="E7E8EA"/>
                    </a:solidFill>
                  </a:tcPr>
                </a:tc>
                <a:extLst>
                  <a:ext uri="{0D108BD9-81ED-4DB2-BD59-A6C34878D82A}">
                    <a16:rowId xmlns:a16="http://schemas.microsoft.com/office/drawing/2014/main" val="10001"/>
                  </a:ext>
                </a:extLst>
              </a:tr>
              <a:tr h="306705">
                <a:tc>
                  <a:txBody>
                    <a:bodyPr/>
                    <a:lstStyle/>
                    <a:p>
                      <a:r>
                        <a:rPr lang="en-US" dirty="0"/>
                        <a:t>2</a:t>
                      </a:r>
                      <a:endParaRPr lang="en-IN" dirty="0"/>
                    </a:p>
                  </a:txBody>
                  <a:tcPr>
                    <a:solidFill>
                      <a:srgbClr val="A5A6A9"/>
                    </a:solidFill>
                  </a:tcPr>
                </a:tc>
                <a:tc>
                  <a:txBody>
                    <a:bodyPr/>
                    <a:lstStyle/>
                    <a:p>
                      <a:r>
                        <a:rPr lang="en-US" dirty="0"/>
                        <a:t>op1</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2"/>
                  </a:ext>
                </a:extLst>
              </a:tr>
              <a:tr h="352425">
                <a:tc>
                  <a:txBody>
                    <a:bodyPr/>
                    <a:lstStyle/>
                    <a:p>
                      <a:r>
                        <a:rPr lang="en-US" dirty="0"/>
                        <a:t>3</a:t>
                      </a:r>
                      <a:endParaRPr lang="en-IN" dirty="0"/>
                    </a:p>
                  </a:txBody>
                  <a:tcPr>
                    <a:solidFill>
                      <a:srgbClr val="A5A6A9"/>
                    </a:solidFill>
                  </a:tcPr>
                </a:tc>
                <a:tc>
                  <a:txBody>
                    <a:bodyPr/>
                    <a:lstStyle/>
                    <a:p>
                      <a:r>
                        <a:rPr lang="en-US" dirty="0"/>
                        <a:t>op2</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100</a:t>
                      </a:r>
                      <a:endParaRPr lang="en-IN" dirty="0"/>
                    </a:p>
                  </a:txBody>
                  <a:tcPr>
                    <a:solidFill>
                      <a:srgbClr val="E7E8EA"/>
                    </a:solidFill>
                  </a:tcPr>
                </a:tc>
                <a:extLst>
                  <a:ext uri="{0D108BD9-81ED-4DB2-BD59-A6C34878D82A}">
                    <a16:rowId xmlns:a16="http://schemas.microsoft.com/office/drawing/2014/main" val="10003"/>
                  </a:ext>
                </a:extLst>
              </a:tr>
              <a:tr h="352425">
                <a:tc>
                  <a:txBody>
                    <a:bodyPr/>
                    <a:lstStyle/>
                    <a:p>
                      <a:r>
                        <a:rPr lang="en-US" dirty="0"/>
                        <a:t>4</a:t>
                      </a:r>
                      <a:endParaRPr lang="en-IN" dirty="0"/>
                    </a:p>
                  </a:txBody>
                  <a:tcPr>
                    <a:solidFill>
                      <a:srgbClr val="A5A6A9"/>
                    </a:solidFill>
                  </a:tcPr>
                </a:tc>
                <a:tc>
                  <a:txBody>
                    <a:bodyPr/>
                    <a:lstStyle/>
                    <a:p>
                      <a:r>
                        <a:rPr lang="en-US" dirty="0"/>
                        <a:t>op3</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4"/>
                  </a:ext>
                </a:extLst>
              </a:tr>
              <a:tr h="352425">
                <a:tc>
                  <a:txBody>
                    <a:bodyPr/>
                    <a:lstStyle/>
                    <a:p>
                      <a:r>
                        <a:rPr lang="en-US" dirty="0"/>
                        <a:t>5</a:t>
                      </a:r>
                      <a:endParaRPr lang="en-IN" dirty="0"/>
                    </a:p>
                  </a:txBody>
                  <a:tcPr>
                    <a:solidFill>
                      <a:srgbClr val="A5A6A9"/>
                    </a:solidFill>
                  </a:tcPr>
                </a:tc>
                <a:tc>
                  <a:txBody>
                    <a:bodyPr/>
                    <a:lstStyle/>
                    <a:p>
                      <a:r>
                        <a:rPr lang="en-US" dirty="0"/>
                        <a:t>op4</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100</a:t>
                      </a:r>
                      <a:endParaRPr lang="en-IN" dirty="0"/>
                    </a:p>
                  </a:txBody>
                  <a:tcPr>
                    <a:solidFill>
                      <a:srgbClr val="E7E8EA"/>
                    </a:solidFill>
                  </a:tcPr>
                </a:tc>
                <a:extLst>
                  <a:ext uri="{0D108BD9-81ED-4DB2-BD59-A6C34878D82A}">
                    <a16:rowId xmlns:a16="http://schemas.microsoft.com/office/drawing/2014/main" val="10005"/>
                  </a:ext>
                </a:extLst>
              </a:tr>
              <a:tr h="352425">
                <a:tc>
                  <a:txBody>
                    <a:bodyPr/>
                    <a:lstStyle/>
                    <a:p>
                      <a:r>
                        <a:rPr lang="en-US" dirty="0"/>
                        <a:t>6</a:t>
                      </a:r>
                      <a:endParaRPr lang="en-IN" dirty="0"/>
                    </a:p>
                  </a:txBody>
                  <a:tcPr>
                    <a:solidFill>
                      <a:srgbClr val="A5A6A9"/>
                    </a:solidFill>
                  </a:tcPr>
                </a:tc>
                <a:tc>
                  <a:txBody>
                    <a:bodyPr/>
                    <a:lstStyle/>
                    <a:p>
                      <a:r>
                        <a:rPr lang="en-US" dirty="0"/>
                        <a:t>ans</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6"/>
                  </a:ext>
                </a:extLst>
              </a:tr>
            </a:tbl>
          </a:graphicData>
        </a:graphic>
      </p:graphicFrame>
      <p:sp>
        <p:nvSpPr>
          <p:cNvPr id="5" name="TextBox 4"/>
          <p:cNvSpPr txBox="1"/>
          <p:nvPr/>
        </p:nvSpPr>
        <p:spPr>
          <a:xfrm>
            <a:off x="1114425" y="4314825"/>
            <a:ext cx="1536383" cy="461665"/>
          </a:xfrm>
          <a:prstGeom prst="rect">
            <a:avLst/>
          </a:prstGeom>
          <a:noFill/>
        </p:spPr>
        <p:txBody>
          <a:bodyPr wrap="none" rtlCol="0">
            <a:spAutoFit/>
          </a:bodyPr>
          <a:lstStyle/>
          <a:p>
            <a:r>
              <a:rPr lang="en-US" sz="2400" b="1" u="sng" dirty="0">
                <a:solidFill>
                  <a:schemeClr val="bg1">
                    <a:lumMod val="95000"/>
                  </a:schemeClr>
                </a:solidFill>
              </a:rPr>
              <a:t>pythonqb</a:t>
            </a:r>
            <a:endParaRPr lang="en-IN" sz="2400" b="1" u="sng" dirty="0">
              <a:solidFill>
                <a:schemeClr val="bg1">
                  <a:lumMod val="95000"/>
                </a:schemeClr>
              </a:solidFill>
            </a:endParaRPr>
          </a:p>
        </p:txBody>
      </p:sp>
      <p:sp>
        <p:nvSpPr>
          <p:cNvPr id="6" name="TextBox 5"/>
          <p:cNvSpPr txBox="1"/>
          <p:nvPr/>
        </p:nvSpPr>
        <p:spPr>
          <a:xfrm>
            <a:off x="1114425" y="1171575"/>
            <a:ext cx="1100366" cy="461665"/>
          </a:xfrm>
          <a:prstGeom prst="rect">
            <a:avLst/>
          </a:prstGeom>
          <a:noFill/>
        </p:spPr>
        <p:txBody>
          <a:bodyPr wrap="none" rtlCol="0">
            <a:spAutoFit/>
          </a:bodyPr>
          <a:lstStyle/>
          <a:p>
            <a:r>
              <a:rPr lang="en-US" sz="2400" b="1" u="sng" dirty="0">
                <a:solidFill>
                  <a:schemeClr val="bg1">
                    <a:lumMod val="95000"/>
                  </a:schemeClr>
                </a:solidFill>
              </a:rPr>
              <a:t>javaqb</a:t>
            </a:r>
            <a:endParaRPr lang="en-IN" sz="2400" b="1" u="sng" dirty="0">
              <a:solidFill>
                <a:schemeClr val="bg1">
                  <a:lumMod val="95000"/>
                </a:schemeClr>
              </a:solidFill>
            </a:endParaRPr>
          </a:p>
        </p:txBody>
      </p:sp>
    </p:spTree>
    <p:extLst>
      <p:ext uri="{BB962C8B-B14F-4D97-AF65-F5344CB8AC3E}">
        <p14:creationId xmlns:p14="http://schemas.microsoft.com/office/powerpoint/2010/main" val="540967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550" y="219075"/>
            <a:ext cx="10210799" cy="634365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392146799"/>
              </p:ext>
            </p:extLst>
          </p:nvPr>
        </p:nvGraphicFramePr>
        <p:xfrm>
          <a:off x="3333749" y="523875"/>
          <a:ext cx="5610226" cy="2560320"/>
        </p:xfrm>
        <a:graphic>
          <a:graphicData uri="http://schemas.openxmlformats.org/drawingml/2006/table">
            <a:tbl>
              <a:tblPr firstRow="1" bandRow="1">
                <a:tableStyleId>{5C22544A-7EE6-4342-B048-85BDC9FD1C3A}</a:tableStyleId>
              </a:tblPr>
              <a:tblGrid>
                <a:gridCol w="885826">
                  <a:extLst>
                    <a:ext uri="{9D8B030D-6E8A-4147-A177-3AD203B41FA5}">
                      <a16:colId xmlns:a16="http://schemas.microsoft.com/office/drawing/2014/main" val="20000"/>
                    </a:ext>
                  </a:extLst>
                </a:gridCol>
                <a:gridCol w="15811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571625">
                  <a:extLst>
                    <a:ext uri="{9D8B030D-6E8A-4147-A177-3AD203B41FA5}">
                      <a16:colId xmlns:a16="http://schemas.microsoft.com/office/drawing/2014/main" val="20003"/>
                    </a:ext>
                  </a:extLst>
                </a:gridCol>
              </a:tblGrid>
              <a:tr h="352425">
                <a:tc>
                  <a:txBody>
                    <a:bodyPr/>
                    <a:lstStyle/>
                    <a:p>
                      <a:r>
                        <a:rPr lang="en-US" dirty="0"/>
                        <a:t>Sl.</a:t>
                      </a:r>
                      <a:r>
                        <a:rPr lang="en-US" baseline="0" dirty="0"/>
                        <a:t> No.</a:t>
                      </a:r>
                      <a:endParaRPr lang="en-IN" dirty="0"/>
                    </a:p>
                  </a:txBody>
                  <a:tcPr>
                    <a:solidFill>
                      <a:srgbClr val="1C3261"/>
                    </a:solidFill>
                  </a:tcPr>
                </a:tc>
                <a:tc>
                  <a:txBody>
                    <a:bodyPr/>
                    <a:lstStyle/>
                    <a:p>
                      <a:r>
                        <a:rPr lang="en-US" dirty="0"/>
                        <a:t>Field</a:t>
                      </a:r>
                      <a:r>
                        <a:rPr lang="en-US" baseline="0" dirty="0"/>
                        <a:t> Name</a:t>
                      </a:r>
                      <a:endParaRPr lang="en-IN" dirty="0"/>
                    </a:p>
                  </a:txBody>
                  <a:tcPr>
                    <a:solidFill>
                      <a:srgbClr val="1C3261"/>
                    </a:solidFill>
                  </a:tcPr>
                </a:tc>
                <a:tc>
                  <a:txBody>
                    <a:bodyPr/>
                    <a:lstStyle/>
                    <a:p>
                      <a:r>
                        <a:rPr lang="en-US" dirty="0"/>
                        <a:t>Field Type</a:t>
                      </a:r>
                      <a:endParaRPr lang="en-IN" dirty="0"/>
                    </a:p>
                  </a:txBody>
                  <a:tcPr>
                    <a:solidFill>
                      <a:srgbClr val="1C3261"/>
                    </a:solidFill>
                  </a:tcPr>
                </a:tc>
                <a:tc>
                  <a:txBody>
                    <a:bodyPr/>
                    <a:lstStyle/>
                    <a:p>
                      <a:r>
                        <a:rPr lang="en-US" dirty="0"/>
                        <a:t>Field Size</a:t>
                      </a:r>
                      <a:endParaRPr lang="en-IN" dirty="0"/>
                    </a:p>
                  </a:txBody>
                  <a:tcPr>
                    <a:solidFill>
                      <a:srgbClr val="1C3261"/>
                    </a:solidFill>
                  </a:tcPr>
                </a:tc>
                <a:extLst>
                  <a:ext uri="{0D108BD9-81ED-4DB2-BD59-A6C34878D82A}">
                    <a16:rowId xmlns:a16="http://schemas.microsoft.com/office/drawing/2014/main" val="10000"/>
                  </a:ext>
                </a:extLst>
              </a:tr>
              <a:tr h="320040">
                <a:tc>
                  <a:txBody>
                    <a:bodyPr/>
                    <a:lstStyle/>
                    <a:p>
                      <a:r>
                        <a:rPr lang="en-US" dirty="0"/>
                        <a:t>1</a:t>
                      </a:r>
                      <a:endParaRPr lang="en-IN" dirty="0"/>
                    </a:p>
                  </a:txBody>
                  <a:tcPr>
                    <a:solidFill>
                      <a:srgbClr val="A5A6A9"/>
                    </a:solidFill>
                  </a:tcPr>
                </a:tc>
                <a:tc>
                  <a:txBody>
                    <a:bodyPr/>
                    <a:lstStyle/>
                    <a:p>
                      <a:r>
                        <a:rPr lang="en-US" dirty="0"/>
                        <a:t>ques</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200</a:t>
                      </a:r>
                      <a:endParaRPr lang="en-IN" dirty="0"/>
                    </a:p>
                  </a:txBody>
                  <a:tcPr>
                    <a:solidFill>
                      <a:srgbClr val="E7E8EA"/>
                    </a:solidFill>
                  </a:tcPr>
                </a:tc>
                <a:extLst>
                  <a:ext uri="{0D108BD9-81ED-4DB2-BD59-A6C34878D82A}">
                    <a16:rowId xmlns:a16="http://schemas.microsoft.com/office/drawing/2014/main" val="10001"/>
                  </a:ext>
                </a:extLst>
              </a:tr>
              <a:tr h="306705">
                <a:tc>
                  <a:txBody>
                    <a:bodyPr/>
                    <a:lstStyle/>
                    <a:p>
                      <a:r>
                        <a:rPr lang="en-US" dirty="0"/>
                        <a:t>2</a:t>
                      </a:r>
                      <a:endParaRPr lang="en-IN" dirty="0"/>
                    </a:p>
                  </a:txBody>
                  <a:tcPr>
                    <a:solidFill>
                      <a:srgbClr val="A5A6A9"/>
                    </a:solidFill>
                  </a:tcPr>
                </a:tc>
                <a:tc>
                  <a:txBody>
                    <a:bodyPr/>
                    <a:lstStyle/>
                    <a:p>
                      <a:r>
                        <a:rPr lang="en-US" dirty="0"/>
                        <a:t>op1</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2"/>
                  </a:ext>
                </a:extLst>
              </a:tr>
              <a:tr h="352425">
                <a:tc>
                  <a:txBody>
                    <a:bodyPr/>
                    <a:lstStyle/>
                    <a:p>
                      <a:r>
                        <a:rPr lang="en-US" dirty="0"/>
                        <a:t>3</a:t>
                      </a:r>
                      <a:endParaRPr lang="en-IN" dirty="0"/>
                    </a:p>
                  </a:txBody>
                  <a:tcPr>
                    <a:solidFill>
                      <a:srgbClr val="A5A6A9"/>
                    </a:solidFill>
                  </a:tcPr>
                </a:tc>
                <a:tc>
                  <a:txBody>
                    <a:bodyPr/>
                    <a:lstStyle/>
                    <a:p>
                      <a:r>
                        <a:rPr lang="en-US" dirty="0"/>
                        <a:t>op2</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100</a:t>
                      </a:r>
                      <a:endParaRPr lang="en-IN" dirty="0"/>
                    </a:p>
                  </a:txBody>
                  <a:tcPr>
                    <a:solidFill>
                      <a:srgbClr val="E7E8EA"/>
                    </a:solidFill>
                  </a:tcPr>
                </a:tc>
                <a:extLst>
                  <a:ext uri="{0D108BD9-81ED-4DB2-BD59-A6C34878D82A}">
                    <a16:rowId xmlns:a16="http://schemas.microsoft.com/office/drawing/2014/main" val="10003"/>
                  </a:ext>
                </a:extLst>
              </a:tr>
              <a:tr h="352425">
                <a:tc>
                  <a:txBody>
                    <a:bodyPr/>
                    <a:lstStyle/>
                    <a:p>
                      <a:r>
                        <a:rPr lang="en-US" dirty="0"/>
                        <a:t>4</a:t>
                      </a:r>
                      <a:endParaRPr lang="en-IN" dirty="0"/>
                    </a:p>
                  </a:txBody>
                  <a:tcPr>
                    <a:solidFill>
                      <a:srgbClr val="A5A6A9"/>
                    </a:solidFill>
                  </a:tcPr>
                </a:tc>
                <a:tc>
                  <a:txBody>
                    <a:bodyPr/>
                    <a:lstStyle/>
                    <a:p>
                      <a:r>
                        <a:rPr lang="en-US" dirty="0"/>
                        <a:t>op3</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4"/>
                  </a:ext>
                </a:extLst>
              </a:tr>
              <a:tr h="352425">
                <a:tc>
                  <a:txBody>
                    <a:bodyPr/>
                    <a:lstStyle/>
                    <a:p>
                      <a:r>
                        <a:rPr lang="en-US" dirty="0"/>
                        <a:t>5</a:t>
                      </a:r>
                      <a:endParaRPr lang="en-IN" dirty="0"/>
                    </a:p>
                  </a:txBody>
                  <a:tcPr>
                    <a:solidFill>
                      <a:srgbClr val="A5A6A9"/>
                    </a:solidFill>
                  </a:tcPr>
                </a:tc>
                <a:tc>
                  <a:txBody>
                    <a:bodyPr/>
                    <a:lstStyle/>
                    <a:p>
                      <a:r>
                        <a:rPr lang="en-US" dirty="0"/>
                        <a:t>op4</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100</a:t>
                      </a:r>
                      <a:endParaRPr lang="en-IN" dirty="0"/>
                    </a:p>
                  </a:txBody>
                  <a:tcPr>
                    <a:solidFill>
                      <a:srgbClr val="E7E8EA"/>
                    </a:solidFill>
                  </a:tcPr>
                </a:tc>
                <a:extLst>
                  <a:ext uri="{0D108BD9-81ED-4DB2-BD59-A6C34878D82A}">
                    <a16:rowId xmlns:a16="http://schemas.microsoft.com/office/drawing/2014/main" val="10005"/>
                  </a:ext>
                </a:extLst>
              </a:tr>
              <a:tr h="352425">
                <a:tc>
                  <a:txBody>
                    <a:bodyPr/>
                    <a:lstStyle/>
                    <a:p>
                      <a:r>
                        <a:rPr lang="en-US" dirty="0"/>
                        <a:t>6</a:t>
                      </a:r>
                      <a:endParaRPr lang="en-IN" dirty="0"/>
                    </a:p>
                  </a:txBody>
                  <a:tcPr>
                    <a:solidFill>
                      <a:srgbClr val="A5A6A9"/>
                    </a:solidFill>
                  </a:tcPr>
                </a:tc>
                <a:tc>
                  <a:txBody>
                    <a:bodyPr/>
                    <a:lstStyle/>
                    <a:p>
                      <a:r>
                        <a:rPr lang="en-US" dirty="0"/>
                        <a:t>ans</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6"/>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480729980"/>
              </p:ext>
            </p:extLst>
          </p:nvPr>
        </p:nvGraphicFramePr>
        <p:xfrm>
          <a:off x="3333749" y="3743325"/>
          <a:ext cx="5610226" cy="2560320"/>
        </p:xfrm>
        <a:graphic>
          <a:graphicData uri="http://schemas.openxmlformats.org/drawingml/2006/table">
            <a:tbl>
              <a:tblPr firstRow="1" bandRow="1">
                <a:tableStyleId>{5C22544A-7EE6-4342-B048-85BDC9FD1C3A}</a:tableStyleId>
              </a:tblPr>
              <a:tblGrid>
                <a:gridCol w="885826">
                  <a:extLst>
                    <a:ext uri="{9D8B030D-6E8A-4147-A177-3AD203B41FA5}">
                      <a16:colId xmlns:a16="http://schemas.microsoft.com/office/drawing/2014/main" val="20000"/>
                    </a:ext>
                  </a:extLst>
                </a:gridCol>
                <a:gridCol w="15811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571625">
                  <a:extLst>
                    <a:ext uri="{9D8B030D-6E8A-4147-A177-3AD203B41FA5}">
                      <a16:colId xmlns:a16="http://schemas.microsoft.com/office/drawing/2014/main" val="20003"/>
                    </a:ext>
                  </a:extLst>
                </a:gridCol>
              </a:tblGrid>
              <a:tr h="352425">
                <a:tc>
                  <a:txBody>
                    <a:bodyPr/>
                    <a:lstStyle/>
                    <a:p>
                      <a:r>
                        <a:rPr lang="en-US" dirty="0"/>
                        <a:t>Sl.</a:t>
                      </a:r>
                      <a:r>
                        <a:rPr lang="en-US" baseline="0" dirty="0"/>
                        <a:t> No.</a:t>
                      </a:r>
                      <a:endParaRPr lang="en-IN" dirty="0"/>
                    </a:p>
                  </a:txBody>
                  <a:tcPr>
                    <a:solidFill>
                      <a:srgbClr val="1C3261"/>
                    </a:solidFill>
                  </a:tcPr>
                </a:tc>
                <a:tc>
                  <a:txBody>
                    <a:bodyPr/>
                    <a:lstStyle/>
                    <a:p>
                      <a:r>
                        <a:rPr lang="en-US" dirty="0"/>
                        <a:t>Field</a:t>
                      </a:r>
                      <a:r>
                        <a:rPr lang="en-US" baseline="0" dirty="0"/>
                        <a:t> Name</a:t>
                      </a:r>
                      <a:endParaRPr lang="en-IN" dirty="0"/>
                    </a:p>
                  </a:txBody>
                  <a:tcPr>
                    <a:solidFill>
                      <a:srgbClr val="1C3261"/>
                    </a:solidFill>
                  </a:tcPr>
                </a:tc>
                <a:tc>
                  <a:txBody>
                    <a:bodyPr/>
                    <a:lstStyle/>
                    <a:p>
                      <a:r>
                        <a:rPr lang="en-US" dirty="0"/>
                        <a:t>Field Type</a:t>
                      </a:r>
                      <a:endParaRPr lang="en-IN" dirty="0"/>
                    </a:p>
                  </a:txBody>
                  <a:tcPr>
                    <a:solidFill>
                      <a:srgbClr val="1C3261"/>
                    </a:solidFill>
                  </a:tcPr>
                </a:tc>
                <a:tc>
                  <a:txBody>
                    <a:bodyPr/>
                    <a:lstStyle/>
                    <a:p>
                      <a:r>
                        <a:rPr lang="en-US" dirty="0"/>
                        <a:t>Field Size</a:t>
                      </a:r>
                      <a:endParaRPr lang="en-IN" dirty="0"/>
                    </a:p>
                  </a:txBody>
                  <a:tcPr>
                    <a:solidFill>
                      <a:srgbClr val="1C3261"/>
                    </a:solidFill>
                  </a:tcPr>
                </a:tc>
                <a:extLst>
                  <a:ext uri="{0D108BD9-81ED-4DB2-BD59-A6C34878D82A}">
                    <a16:rowId xmlns:a16="http://schemas.microsoft.com/office/drawing/2014/main" val="10000"/>
                  </a:ext>
                </a:extLst>
              </a:tr>
              <a:tr h="320040">
                <a:tc>
                  <a:txBody>
                    <a:bodyPr/>
                    <a:lstStyle/>
                    <a:p>
                      <a:r>
                        <a:rPr lang="en-US" dirty="0"/>
                        <a:t>1</a:t>
                      </a:r>
                      <a:endParaRPr lang="en-IN" dirty="0"/>
                    </a:p>
                  </a:txBody>
                  <a:tcPr>
                    <a:solidFill>
                      <a:srgbClr val="A5A6A9"/>
                    </a:solidFill>
                  </a:tcPr>
                </a:tc>
                <a:tc>
                  <a:txBody>
                    <a:bodyPr/>
                    <a:lstStyle/>
                    <a:p>
                      <a:r>
                        <a:rPr lang="en-US" dirty="0"/>
                        <a:t>ques</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200</a:t>
                      </a:r>
                      <a:endParaRPr lang="en-IN" dirty="0"/>
                    </a:p>
                  </a:txBody>
                  <a:tcPr>
                    <a:solidFill>
                      <a:srgbClr val="E7E8EA"/>
                    </a:solidFill>
                  </a:tcPr>
                </a:tc>
                <a:extLst>
                  <a:ext uri="{0D108BD9-81ED-4DB2-BD59-A6C34878D82A}">
                    <a16:rowId xmlns:a16="http://schemas.microsoft.com/office/drawing/2014/main" val="10001"/>
                  </a:ext>
                </a:extLst>
              </a:tr>
              <a:tr h="306705">
                <a:tc>
                  <a:txBody>
                    <a:bodyPr/>
                    <a:lstStyle/>
                    <a:p>
                      <a:r>
                        <a:rPr lang="en-US" dirty="0"/>
                        <a:t>2</a:t>
                      </a:r>
                      <a:endParaRPr lang="en-IN" dirty="0"/>
                    </a:p>
                  </a:txBody>
                  <a:tcPr>
                    <a:solidFill>
                      <a:srgbClr val="A5A6A9"/>
                    </a:solidFill>
                  </a:tcPr>
                </a:tc>
                <a:tc>
                  <a:txBody>
                    <a:bodyPr/>
                    <a:lstStyle/>
                    <a:p>
                      <a:r>
                        <a:rPr lang="en-US" dirty="0"/>
                        <a:t>op1</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2"/>
                  </a:ext>
                </a:extLst>
              </a:tr>
              <a:tr h="352425">
                <a:tc>
                  <a:txBody>
                    <a:bodyPr/>
                    <a:lstStyle/>
                    <a:p>
                      <a:r>
                        <a:rPr lang="en-US" dirty="0"/>
                        <a:t>3</a:t>
                      </a:r>
                      <a:endParaRPr lang="en-IN" dirty="0"/>
                    </a:p>
                  </a:txBody>
                  <a:tcPr>
                    <a:solidFill>
                      <a:srgbClr val="A5A6A9"/>
                    </a:solidFill>
                  </a:tcPr>
                </a:tc>
                <a:tc>
                  <a:txBody>
                    <a:bodyPr/>
                    <a:lstStyle/>
                    <a:p>
                      <a:r>
                        <a:rPr lang="en-US" dirty="0"/>
                        <a:t>op2</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100</a:t>
                      </a:r>
                      <a:endParaRPr lang="en-IN" dirty="0"/>
                    </a:p>
                  </a:txBody>
                  <a:tcPr>
                    <a:solidFill>
                      <a:srgbClr val="E7E8EA"/>
                    </a:solidFill>
                  </a:tcPr>
                </a:tc>
                <a:extLst>
                  <a:ext uri="{0D108BD9-81ED-4DB2-BD59-A6C34878D82A}">
                    <a16:rowId xmlns:a16="http://schemas.microsoft.com/office/drawing/2014/main" val="10003"/>
                  </a:ext>
                </a:extLst>
              </a:tr>
              <a:tr h="352425">
                <a:tc>
                  <a:txBody>
                    <a:bodyPr/>
                    <a:lstStyle/>
                    <a:p>
                      <a:r>
                        <a:rPr lang="en-US" dirty="0"/>
                        <a:t>4</a:t>
                      </a:r>
                      <a:endParaRPr lang="en-IN" dirty="0"/>
                    </a:p>
                  </a:txBody>
                  <a:tcPr>
                    <a:solidFill>
                      <a:srgbClr val="A5A6A9"/>
                    </a:solidFill>
                  </a:tcPr>
                </a:tc>
                <a:tc>
                  <a:txBody>
                    <a:bodyPr/>
                    <a:lstStyle/>
                    <a:p>
                      <a:r>
                        <a:rPr lang="en-US" dirty="0"/>
                        <a:t>op3</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4"/>
                  </a:ext>
                </a:extLst>
              </a:tr>
              <a:tr h="352425">
                <a:tc>
                  <a:txBody>
                    <a:bodyPr/>
                    <a:lstStyle/>
                    <a:p>
                      <a:r>
                        <a:rPr lang="en-US" dirty="0"/>
                        <a:t>5</a:t>
                      </a:r>
                      <a:endParaRPr lang="en-IN" dirty="0"/>
                    </a:p>
                  </a:txBody>
                  <a:tcPr>
                    <a:solidFill>
                      <a:srgbClr val="A5A6A9"/>
                    </a:solidFill>
                  </a:tcPr>
                </a:tc>
                <a:tc>
                  <a:txBody>
                    <a:bodyPr/>
                    <a:lstStyle/>
                    <a:p>
                      <a:r>
                        <a:rPr lang="en-US" dirty="0"/>
                        <a:t>op4</a:t>
                      </a:r>
                      <a:endParaRPr lang="en-IN" dirty="0"/>
                    </a:p>
                  </a:txBody>
                  <a:tcPr>
                    <a:solidFill>
                      <a:srgbClr val="E7E8EA"/>
                    </a:solidFill>
                  </a:tcPr>
                </a:tc>
                <a:tc>
                  <a:txBody>
                    <a:bodyPr/>
                    <a:lstStyle/>
                    <a:p>
                      <a:r>
                        <a:rPr lang="en-US" dirty="0"/>
                        <a:t>varchar</a:t>
                      </a:r>
                      <a:endParaRPr lang="en-IN" dirty="0"/>
                    </a:p>
                  </a:txBody>
                  <a:tcPr>
                    <a:solidFill>
                      <a:srgbClr val="E7E8EA"/>
                    </a:solidFill>
                  </a:tcPr>
                </a:tc>
                <a:tc>
                  <a:txBody>
                    <a:bodyPr/>
                    <a:lstStyle/>
                    <a:p>
                      <a:r>
                        <a:rPr lang="en-US" dirty="0"/>
                        <a:t>100</a:t>
                      </a:r>
                      <a:endParaRPr lang="en-IN" dirty="0"/>
                    </a:p>
                  </a:txBody>
                  <a:tcPr>
                    <a:solidFill>
                      <a:srgbClr val="E7E8EA"/>
                    </a:solidFill>
                  </a:tcPr>
                </a:tc>
                <a:extLst>
                  <a:ext uri="{0D108BD9-81ED-4DB2-BD59-A6C34878D82A}">
                    <a16:rowId xmlns:a16="http://schemas.microsoft.com/office/drawing/2014/main" val="10005"/>
                  </a:ext>
                </a:extLst>
              </a:tr>
              <a:tr h="352425">
                <a:tc>
                  <a:txBody>
                    <a:bodyPr/>
                    <a:lstStyle/>
                    <a:p>
                      <a:r>
                        <a:rPr lang="en-US" dirty="0"/>
                        <a:t>6</a:t>
                      </a:r>
                      <a:endParaRPr lang="en-IN" dirty="0"/>
                    </a:p>
                  </a:txBody>
                  <a:tcPr>
                    <a:solidFill>
                      <a:srgbClr val="A5A6A9"/>
                    </a:solidFill>
                  </a:tcPr>
                </a:tc>
                <a:tc>
                  <a:txBody>
                    <a:bodyPr/>
                    <a:lstStyle/>
                    <a:p>
                      <a:r>
                        <a:rPr lang="en-US" dirty="0"/>
                        <a:t>ans</a:t>
                      </a:r>
                      <a:endParaRPr lang="en-IN" dirty="0"/>
                    </a:p>
                  </a:txBody>
                  <a:tcPr/>
                </a:tc>
                <a:tc>
                  <a:txBody>
                    <a:bodyPr/>
                    <a:lstStyle/>
                    <a:p>
                      <a:r>
                        <a:rPr lang="en-US" dirty="0"/>
                        <a:t>varchar</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10006"/>
                  </a:ext>
                </a:extLst>
              </a:tr>
            </a:tbl>
          </a:graphicData>
        </a:graphic>
      </p:graphicFrame>
      <p:sp>
        <p:nvSpPr>
          <p:cNvPr id="6" name="TextBox 5"/>
          <p:cNvSpPr txBox="1"/>
          <p:nvPr/>
        </p:nvSpPr>
        <p:spPr>
          <a:xfrm>
            <a:off x="1114425" y="1171575"/>
            <a:ext cx="1056700" cy="461665"/>
          </a:xfrm>
          <a:prstGeom prst="rect">
            <a:avLst/>
          </a:prstGeom>
          <a:noFill/>
        </p:spPr>
        <p:txBody>
          <a:bodyPr wrap="none" rtlCol="0">
            <a:spAutoFit/>
          </a:bodyPr>
          <a:lstStyle/>
          <a:p>
            <a:r>
              <a:rPr lang="en-US" sz="2400" b="1" u="sng" dirty="0">
                <a:solidFill>
                  <a:schemeClr val="bg1">
                    <a:lumMod val="95000"/>
                  </a:schemeClr>
                </a:solidFill>
              </a:rPr>
              <a:t>cppqb</a:t>
            </a:r>
            <a:endParaRPr lang="en-IN" sz="2400" b="1" u="sng" dirty="0">
              <a:solidFill>
                <a:schemeClr val="bg1">
                  <a:lumMod val="95000"/>
                </a:schemeClr>
              </a:solidFill>
            </a:endParaRPr>
          </a:p>
        </p:txBody>
      </p:sp>
      <p:sp>
        <p:nvSpPr>
          <p:cNvPr id="7" name="TextBox 6"/>
          <p:cNvSpPr txBox="1"/>
          <p:nvPr/>
        </p:nvSpPr>
        <p:spPr>
          <a:xfrm>
            <a:off x="1114425" y="4314825"/>
            <a:ext cx="1435008" cy="461665"/>
          </a:xfrm>
          <a:prstGeom prst="rect">
            <a:avLst/>
          </a:prstGeom>
          <a:noFill/>
        </p:spPr>
        <p:txBody>
          <a:bodyPr wrap="none" rtlCol="0">
            <a:spAutoFit/>
          </a:bodyPr>
          <a:lstStyle/>
          <a:p>
            <a:r>
              <a:rPr lang="en-US" sz="2400" b="1" u="sng" dirty="0">
                <a:solidFill>
                  <a:schemeClr val="bg1">
                    <a:lumMod val="95000"/>
                  </a:schemeClr>
                </a:solidFill>
              </a:rPr>
              <a:t>oracleqb</a:t>
            </a:r>
            <a:endParaRPr lang="en-IN" sz="2400" b="1" u="sng" dirty="0">
              <a:solidFill>
                <a:schemeClr val="bg1">
                  <a:lumMod val="95000"/>
                </a:schemeClr>
              </a:solidFill>
            </a:endParaRPr>
          </a:p>
        </p:txBody>
      </p:sp>
    </p:spTree>
    <p:extLst>
      <p:ext uri="{BB962C8B-B14F-4D97-AF65-F5344CB8AC3E}">
        <p14:creationId xmlns:p14="http://schemas.microsoft.com/office/powerpoint/2010/main" val="26387256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5325" y="219075"/>
            <a:ext cx="10810876" cy="634365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p:cNvSpPr txBox="1"/>
          <p:nvPr/>
        </p:nvSpPr>
        <p:spPr>
          <a:xfrm>
            <a:off x="2890549" y="361950"/>
            <a:ext cx="6410922" cy="523220"/>
          </a:xfrm>
          <a:prstGeom prst="rect">
            <a:avLst/>
          </a:prstGeom>
          <a:noFill/>
        </p:spPr>
        <p:txBody>
          <a:bodyPr wrap="none" rtlCol="0">
            <a:spAutoFit/>
          </a:bodyPr>
          <a:lstStyle/>
          <a:p>
            <a:r>
              <a:rPr lang="en-US" sz="2800" b="1" dirty="0">
                <a:solidFill>
                  <a:schemeClr val="bg1">
                    <a:lumMod val="95000"/>
                  </a:schemeClr>
                </a:solidFill>
              </a:rPr>
              <a:t>ENTITY RELATIONSHIP DIAGRAM</a:t>
            </a:r>
            <a:endParaRPr lang="en-IN" sz="2800" dirty="0">
              <a:solidFill>
                <a:schemeClr val="bg1">
                  <a:lumMod val="95000"/>
                </a:schemeClr>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332" r="3868" b="28195"/>
          <a:stretch/>
        </p:blipFill>
        <p:spPr>
          <a:xfrm>
            <a:off x="2133599" y="1000125"/>
            <a:ext cx="7810501" cy="5305425"/>
          </a:xfrm>
          <a:prstGeom prst="rect">
            <a:avLst/>
          </a:prstGeom>
        </p:spPr>
      </p:pic>
    </p:spTree>
    <p:extLst>
      <p:ext uri="{BB962C8B-B14F-4D97-AF65-F5344CB8AC3E}">
        <p14:creationId xmlns:p14="http://schemas.microsoft.com/office/powerpoint/2010/main" val="912243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2424" y="219075"/>
            <a:ext cx="11591925" cy="634365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2890549" y="514350"/>
            <a:ext cx="5921365" cy="523220"/>
          </a:xfrm>
          <a:prstGeom prst="rect">
            <a:avLst/>
          </a:prstGeom>
          <a:noFill/>
        </p:spPr>
        <p:txBody>
          <a:bodyPr wrap="none" rtlCol="0">
            <a:spAutoFit/>
          </a:bodyPr>
          <a:lstStyle/>
          <a:p>
            <a:r>
              <a:rPr lang="en-US" sz="2800" b="1" dirty="0">
                <a:solidFill>
                  <a:schemeClr val="bg1">
                    <a:lumMod val="95000"/>
                  </a:schemeClr>
                </a:solidFill>
              </a:rPr>
              <a:t>CONTEXT ANALYSIS DIAGRAM</a:t>
            </a:r>
            <a:endParaRPr lang="en-IN" sz="2800" dirty="0">
              <a:solidFill>
                <a:schemeClr val="bg1">
                  <a:lumMod val="95000"/>
                </a:schemeClr>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7842" t="16592" r="12150" b="28592"/>
          <a:stretch/>
        </p:blipFill>
        <p:spPr>
          <a:xfrm>
            <a:off x="732567" y="1563581"/>
            <a:ext cx="10831637" cy="3956702"/>
          </a:xfrm>
          <a:prstGeom prst="rect">
            <a:avLst/>
          </a:prstGeom>
        </p:spPr>
      </p:pic>
    </p:spTree>
    <p:extLst>
      <p:ext uri="{BB962C8B-B14F-4D97-AF65-F5344CB8AC3E}">
        <p14:creationId xmlns:p14="http://schemas.microsoft.com/office/powerpoint/2010/main" val="38668898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4237" y="0"/>
            <a:ext cx="12210328" cy="6857999"/>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7250" y="219075"/>
            <a:ext cx="10487025" cy="634365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3929980" y="428625"/>
            <a:ext cx="4341894" cy="800219"/>
          </a:xfrm>
          <a:prstGeom prst="rect">
            <a:avLst/>
          </a:prstGeom>
          <a:noFill/>
        </p:spPr>
        <p:txBody>
          <a:bodyPr wrap="none" rtlCol="0">
            <a:spAutoFit/>
          </a:bodyPr>
          <a:lstStyle/>
          <a:p>
            <a:pPr algn="ctr"/>
            <a:r>
              <a:rPr lang="en-US" sz="2800" b="1" dirty="0">
                <a:solidFill>
                  <a:schemeClr val="bg1">
                    <a:lumMod val="95000"/>
                  </a:schemeClr>
                </a:solidFill>
              </a:rPr>
              <a:t>DATA FLOW DIAGRAM</a:t>
            </a:r>
          </a:p>
          <a:p>
            <a:pPr algn="ctr"/>
            <a:r>
              <a:rPr lang="en-US" dirty="0">
                <a:solidFill>
                  <a:schemeClr val="bg1">
                    <a:lumMod val="95000"/>
                  </a:schemeClr>
                </a:solidFill>
              </a:rPr>
              <a:t>LEVEL 1 DFD FOR FACULTY</a:t>
            </a:r>
            <a:endParaRPr lang="en-IN" dirty="0">
              <a:solidFill>
                <a:schemeClr val="bg1">
                  <a:lumMod val="95000"/>
                </a:schemeClr>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9451" t="7153" r="13068" b="21102"/>
          <a:stretch/>
        </p:blipFill>
        <p:spPr>
          <a:xfrm>
            <a:off x="1943100" y="1447919"/>
            <a:ext cx="8287514" cy="4819592"/>
          </a:xfrm>
          <a:prstGeom prst="rect">
            <a:avLst/>
          </a:prstGeom>
        </p:spPr>
      </p:pic>
    </p:spTree>
    <p:extLst>
      <p:ext uri="{BB962C8B-B14F-4D97-AF65-F5344CB8AC3E}">
        <p14:creationId xmlns:p14="http://schemas.microsoft.com/office/powerpoint/2010/main" val="6115321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3" name="Rectangle 2"/>
          <p:cNvSpPr/>
          <p:nvPr/>
        </p:nvSpPr>
        <p:spPr>
          <a:xfrm>
            <a:off x="457200" y="413657"/>
            <a:ext cx="11277600" cy="596537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en-US" dirty="0">
                <a:solidFill>
                  <a:schemeClr val="bg1">
                    <a:lumMod val="95000"/>
                  </a:schemeClr>
                </a:solidFill>
              </a:rPr>
              <a:t>PROJECT ON</a:t>
            </a:r>
          </a:p>
          <a:p>
            <a:pPr lvl="0" algn="ctr">
              <a:lnSpc>
                <a:spcPct val="150000"/>
              </a:lnSpc>
            </a:pPr>
            <a:r>
              <a:rPr lang="en-US" sz="2800" b="1" dirty="0">
                <a:solidFill>
                  <a:schemeClr val="bg1">
                    <a:lumMod val="95000"/>
                  </a:schemeClr>
                </a:solidFill>
              </a:rPr>
              <a:t>ONLINE QUIZ SYSTEM</a:t>
            </a:r>
            <a:br>
              <a:rPr lang="en-US" sz="2000" b="1" dirty="0">
                <a:solidFill>
                  <a:schemeClr val="bg1">
                    <a:lumMod val="95000"/>
                  </a:schemeClr>
                </a:solidFill>
              </a:rPr>
            </a:br>
            <a:r>
              <a:rPr lang="en-US" dirty="0">
                <a:solidFill>
                  <a:schemeClr val="bg1">
                    <a:lumMod val="95000"/>
                  </a:schemeClr>
                </a:solidFill>
              </a:rPr>
              <a:t>FOR</a:t>
            </a:r>
            <a:br>
              <a:rPr lang="en-US" sz="1400" dirty="0">
                <a:solidFill>
                  <a:schemeClr val="bg1">
                    <a:lumMod val="95000"/>
                  </a:schemeClr>
                </a:solidFill>
              </a:rPr>
            </a:br>
            <a:r>
              <a:rPr lang="en-US" sz="2400" b="1" dirty="0">
                <a:solidFill>
                  <a:schemeClr val="bg1">
                    <a:lumMod val="95000"/>
                  </a:schemeClr>
                </a:solidFill>
              </a:rPr>
              <a:t>BCA DEPARTMENT</a:t>
            </a:r>
            <a:br>
              <a:rPr lang="en-US" b="1" dirty="0">
                <a:solidFill>
                  <a:schemeClr val="bg1">
                    <a:lumMod val="95000"/>
                  </a:schemeClr>
                </a:solidFill>
              </a:rPr>
            </a:br>
            <a:r>
              <a:rPr lang="en-US" dirty="0">
                <a:solidFill>
                  <a:schemeClr val="bg1">
                    <a:lumMod val="95000"/>
                  </a:schemeClr>
                </a:solidFill>
              </a:rPr>
              <a:t>OF</a:t>
            </a:r>
            <a:br>
              <a:rPr lang="en-US" sz="1400" b="1" dirty="0">
                <a:solidFill>
                  <a:schemeClr val="bg1">
                    <a:lumMod val="95000"/>
                  </a:schemeClr>
                </a:solidFill>
              </a:rPr>
            </a:br>
            <a:r>
              <a:rPr lang="en-US" sz="2400" b="1" dirty="0">
                <a:solidFill>
                  <a:schemeClr val="bg1">
                    <a:lumMod val="95000"/>
                  </a:schemeClr>
                </a:solidFill>
              </a:rPr>
              <a:t>MAGADH MAHILA COLLEGE</a:t>
            </a:r>
          </a:p>
          <a:p>
            <a:pPr lvl="0" algn="ctr">
              <a:lnSpc>
                <a:spcPct val="150000"/>
              </a:lnSpc>
            </a:pPr>
            <a:r>
              <a:rPr lang="en-US" dirty="0">
                <a:solidFill>
                  <a:schemeClr val="bg1">
                    <a:lumMod val="95000"/>
                  </a:schemeClr>
                </a:solidFill>
              </a:rPr>
              <a:t>IN PARTIAL FULFILMENT OF THE REQUIREMENT FOR THE DEGREE OF BACHELOR OF COMPUTER APPLICATIONS</a:t>
            </a:r>
          </a:p>
          <a:p>
            <a:pPr lvl="0" algn="ctr">
              <a:lnSpc>
                <a:spcPct val="150000"/>
              </a:lnSpc>
            </a:pPr>
            <a:r>
              <a:rPr lang="en-US" dirty="0">
                <a:solidFill>
                  <a:schemeClr val="bg1">
                    <a:lumMod val="95000"/>
                  </a:schemeClr>
                </a:solidFill>
              </a:rPr>
              <a:t>SESSION : 2018 – 2021</a:t>
            </a:r>
          </a:p>
          <a:p>
            <a:pPr lvl="0" algn="ctr">
              <a:lnSpc>
                <a:spcPct val="150000"/>
              </a:lnSpc>
            </a:pPr>
            <a:endParaRPr lang="en-US" b="1" dirty="0">
              <a:solidFill>
                <a:schemeClr val="bg1">
                  <a:lumMod val="95000"/>
                </a:schemeClr>
              </a:solidFill>
            </a:endParaRPr>
          </a:p>
          <a:p>
            <a:pPr lvl="0" algn="ctr">
              <a:lnSpc>
                <a:spcPct val="150000"/>
              </a:lnSpc>
            </a:pPr>
            <a:r>
              <a:rPr lang="en-US" b="1" dirty="0">
                <a:solidFill>
                  <a:schemeClr val="bg1">
                    <a:lumMod val="95000"/>
                  </a:schemeClr>
                </a:solidFill>
              </a:rPr>
              <a:t>UNDER THE GUIDANCE OF </a:t>
            </a:r>
          </a:p>
          <a:p>
            <a:pPr lvl="0" algn="ctr">
              <a:lnSpc>
                <a:spcPct val="150000"/>
              </a:lnSpc>
            </a:pPr>
            <a:r>
              <a:rPr lang="en-US" b="1" dirty="0">
                <a:solidFill>
                  <a:schemeClr val="bg1">
                    <a:lumMod val="95000"/>
                  </a:schemeClr>
                </a:solidFill>
              </a:rPr>
              <a:t>MS. SABITRI SHARMA</a:t>
            </a:r>
          </a:p>
        </p:txBody>
      </p:sp>
    </p:spTree>
    <p:extLst>
      <p:ext uri="{BB962C8B-B14F-4D97-AF65-F5344CB8AC3E}">
        <p14:creationId xmlns:p14="http://schemas.microsoft.com/office/powerpoint/2010/main" val="42582727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1525" y="219075"/>
            <a:ext cx="10668000" cy="634365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3929980" y="428625"/>
            <a:ext cx="4341894" cy="800219"/>
          </a:xfrm>
          <a:prstGeom prst="rect">
            <a:avLst/>
          </a:prstGeom>
          <a:noFill/>
        </p:spPr>
        <p:txBody>
          <a:bodyPr wrap="none" rtlCol="0">
            <a:spAutoFit/>
          </a:bodyPr>
          <a:lstStyle/>
          <a:p>
            <a:pPr algn="ctr"/>
            <a:r>
              <a:rPr lang="en-US" sz="2800" b="1" dirty="0">
                <a:solidFill>
                  <a:schemeClr val="bg1">
                    <a:lumMod val="95000"/>
                  </a:schemeClr>
                </a:solidFill>
              </a:rPr>
              <a:t>DATA FLOW DIAGRAM</a:t>
            </a:r>
          </a:p>
          <a:p>
            <a:pPr algn="ctr"/>
            <a:r>
              <a:rPr lang="en-US" dirty="0">
                <a:solidFill>
                  <a:schemeClr val="bg1">
                    <a:lumMod val="95000"/>
                  </a:schemeClr>
                </a:solidFill>
              </a:rPr>
              <a:t>LEVEL 1 DFD FOR STUDENT</a:t>
            </a:r>
            <a:endParaRPr lang="en-IN" dirty="0">
              <a:solidFill>
                <a:schemeClr val="bg1">
                  <a:lumMod val="95000"/>
                </a:schemeClr>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9830" t="7153" r="10796" b="22118"/>
          <a:stretch/>
        </p:blipFill>
        <p:spPr>
          <a:xfrm>
            <a:off x="1666875" y="1447909"/>
            <a:ext cx="8854256" cy="4914324"/>
          </a:xfrm>
          <a:prstGeom prst="rect">
            <a:avLst/>
          </a:prstGeom>
        </p:spPr>
      </p:pic>
    </p:spTree>
    <p:extLst>
      <p:ext uri="{BB962C8B-B14F-4D97-AF65-F5344CB8AC3E}">
        <p14:creationId xmlns:p14="http://schemas.microsoft.com/office/powerpoint/2010/main" val="14957861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 y="10"/>
            <a:ext cx="12191980" cy="685799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3566345" y="171450"/>
            <a:ext cx="5157438" cy="923330"/>
          </a:xfrm>
          <a:prstGeom prst="rect">
            <a:avLst/>
          </a:prstGeom>
          <a:noFill/>
        </p:spPr>
        <p:txBody>
          <a:bodyPr wrap="none" rtlCol="0">
            <a:spAutoFit/>
          </a:bodyPr>
          <a:lstStyle/>
          <a:p>
            <a:r>
              <a:rPr lang="en-US" sz="3600" b="1" dirty="0">
                <a:solidFill>
                  <a:schemeClr val="bg1">
                    <a:lumMod val="95000"/>
                  </a:schemeClr>
                </a:solidFill>
              </a:rPr>
              <a:t>RUNTIME WINDOWS</a:t>
            </a:r>
          </a:p>
          <a:p>
            <a:pPr algn="ctr"/>
            <a:r>
              <a:rPr lang="en-US" dirty="0">
                <a:solidFill>
                  <a:schemeClr val="bg1">
                    <a:lumMod val="95000"/>
                  </a:schemeClr>
                </a:solidFill>
              </a:rPr>
              <a:t>HOME</a:t>
            </a:r>
            <a:endParaRPr lang="en-IN" dirty="0">
              <a:solidFill>
                <a:schemeClr val="bg1">
                  <a:lumMod val="9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344" y="1143109"/>
            <a:ext cx="8186542" cy="5152916"/>
          </a:xfrm>
          <a:prstGeom prst="rect">
            <a:avLst/>
          </a:prstGeom>
        </p:spPr>
      </p:pic>
    </p:spTree>
    <p:extLst>
      <p:ext uri="{BB962C8B-B14F-4D97-AF65-F5344CB8AC3E}">
        <p14:creationId xmlns:p14="http://schemas.microsoft.com/office/powerpoint/2010/main" val="23754074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 y="10"/>
            <a:ext cx="12191980" cy="685799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5647008" y="228600"/>
            <a:ext cx="898003" cy="369332"/>
          </a:xfrm>
          <a:prstGeom prst="rect">
            <a:avLst/>
          </a:prstGeom>
          <a:noFill/>
        </p:spPr>
        <p:txBody>
          <a:bodyPr wrap="none" rtlCol="0">
            <a:spAutoFit/>
          </a:bodyPr>
          <a:lstStyle/>
          <a:p>
            <a:r>
              <a:rPr lang="en-US" dirty="0">
                <a:solidFill>
                  <a:schemeClr val="bg1">
                    <a:lumMod val="95000"/>
                  </a:schemeClr>
                </a:solidFill>
              </a:rPr>
              <a:t>LOGIN</a:t>
            </a:r>
            <a:endParaRPr lang="en-IN" dirty="0">
              <a:solidFill>
                <a:schemeClr val="bg1">
                  <a:lumMod val="95000"/>
                </a:schemeClr>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463" t="9545" r="5517" b="11260"/>
          <a:stretch/>
        </p:blipFill>
        <p:spPr>
          <a:xfrm>
            <a:off x="905854" y="826522"/>
            <a:ext cx="10373848" cy="5566457"/>
          </a:xfrm>
          <a:prstGeom prst="rect">
            <a:avLst/>
          </a:prstGeom>
        </p:spPr>
      </p:pic>
    </p:spTree>
    <p:extLst>
      <p:ext uri="{BB962C8B-B14F-4D97-AF65-F5344CB8AC3E}">
        <p14:creationId xmlns:p14="http://schemas.microsoft.com/office/powerpoint/2010/main" val="42307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08" y="7138"/>
            <a:ext cx="12191980" cy="685799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4717218" y="226464"/>
            <a:ext cx="2959208" cy="369332"/>
          </a:xfrm>
          <a:prstGeom prst="rect">
            <a:avLst/>
          </a:prstGeom>
          <a:noFill/>
        </p:spPr>
        <p:txBody>
          <a:bodyPr wrap="none" rtlCol="0">
            <a:spAutoFit/>
          </a:bodyPr>
          <a:lstStyle/>
          <a:p>
            <a:r>
              <a:rPr lang="en-US" dirty="0">
                <a:solidFill>
                  <a:schemeClr val="bg1">
                    <a:lumMod val="95000"/>
                  </a:schemeClr>
                </a:solidFill>
              </a:rPr>
              <a:t>TEACHER’S REGISTRATION</a:t>
            </a:r>
            <a:endParaRPr lang="en-IN" dirty="0">
              <a:solidFill>
                <a:schemeClr val="bg1">
                  <a:lumMod val="95000"/>
                </a:schemeClr>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051" t="17521" b="8166"/>
          <a:stretch/>
        </p:blipFill>
        <p:spPr>
          <a:xfrm>
            <a:off x="512643" y="931491"/>
            <a:ext cx="11154310" cy="5016381"/>
          </a:xfrm>
          <a:prstGeom prst="rect">
            <a:avLst/>
          </a:prstGeom>
        </p:spPr>
      </p:pic>
    </p:spTree>
    <p:extLst>
      <p:ext uri="{BB962C8B-B14F-4D97-AF65-F5344CB8AC3E}">
        <p14:creationId xmlns:p14="http://schemas.microsoft.com/office/powerpoint/2010/main" val="33064050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0" y="7128"/>
            <a:ext cx="12191980" cy="685799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4992409" y="168780"/>
            <a:ext cx="2221442" cy="369332"/>
          </a:xfrm>
          <a:prstGeom prst="rect">
            <a:avLst/>
          </a:prstGeom>
          <a:noFill/>
        </p:spPr>
        <p:txBody>
          <a:bodyPr wrap="none" rtlCol="0">
            <a:spAutoFit/>
          </a:bodyPr>
          <a:lstStyle/>
          <a:p>
            <a:r>
              <a:rPr lang="en-US" dirty="0">
                <a:solidFill>
                  <a:schemeClr val="bg1">
                    <a:lumMod val="95000"/>
                  </a:schemeClr>
                </a:solidFill>
              </a:rPr>
              <a:t>TEACHER’S PROFILE</a:t>
            </a:r>
            <a:endParaRPr lang="en-IN" dirty="0">
              <a:solidFill>
                <a:schemeClr val="bg1">
                  <a:lumMod val="95000"/>
                </a:schemeClr>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590" t="8458" r="6683" b="5144"/>
          <a:stretch/>
        </p:blipFill>
        <p:spPr>
          <a:xfrm>
            <a:off x="940038" y="699763"/>
            <a:ext cx="10374594" cy="5881337"/>
          </a:xfrm>
          <a:prstGeom prst="rect">
            <a:avLst/>
          </a:prstGeom>
        </p:spPr>
      </p:pic>
    </p:spTree>
    <p:extLst>
      <p:ext uri="{BB962C8B-B14F-4D97-AF65-F5344CB8AC3E}">
        <p14:creationId xmlns:p14="http://schemas.microsoft.com/office/powerpoint/2010/main" val="13987628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4237" y="0"/>
            <a:ext cx="12210328" cy="6857999"/>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 y="10"/>
            <a:ext cx="12191980" cy="685799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5150077" y="220054"/>
            <a:ext cx="1891865" cy="369332"/>
          </a:xfrm>
          <a:prstGeom prst="rect">
            <a:avLst/>
          </a:prstGeom>
          <a:noFill/>
        </p:spPr>
        <p:txBody>
          <a:bodyPr wrap="none" rtlCol="0">
            <a:spAutoFit/>
          </a:bodyPr>
          <a:lstStyle/>
          <a:p>
            <a:r>
              <a:rPr lang="en-US" dirty="0">
                <a:solidFill>
                  <a:schemeClr val="bg1">
                    <a:lumMod val="95000"/>
                  </a:schemeClr>
                </a:solidFill>
              </a:rPr>
              <a:t>ADD QUESTION</a:t>
            </a:r>
            <a:endParaRPr lang="en-IN" dirty="0">
              <a:solidFill>
                <a:schemeClr val="bg1">
                  <a:lumMod val="95000"/>
                </a:schemeClr>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497" t="13896" r="8921" b="5146"/>
          <a:stretch/>
        </p:blipFill>
        <p:spPr>
          <a:xfrm>
            <a:off x="828941" y="809430"/>
            <a:ext cx="10528420" cy="5805796"/>
          </a:xfrm>
          <a:prstGeom prst="rect">
            <a:avLst/>
          </a:prstGeom>
        </p:spPr>
      </p:pic>
    </p:spTree>
    <p:extLst>
      <p:ext uri="{BB962C8B-B14F-4D97-AF65-F5344CB8AC3E}">
        <p14:creationId xmlns:p14="http://schemas.microsoft.com/office/powerpoint/2010/main" val="37119320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4237" y="0"/>
            <a:ext cx="12210328" cy="6857999"/>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 y="10"/>
            <a:ext cx="12191980" cy="685799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4679917" y="226464"/>
            <a:ext cx="2989280" cy="369332"/>
          </a:xfrm>
          <a:prstGeom prst="rect">
            <a:avLst/>
          </a:prstGeom>
          <a:noFill/>
        </p:spPr>
        <p:txBody>
          <a:bodyPr wrap="none" rtlCol="0">
            <a:spAutoFit/>
          </a:bodyPr>
          <a:lstStyle/>
          <a:p>
            <a:r>
              <a:rPr lang="en-US" dirty="0">
                <a:solidFill>
                  <a:schemeClr val="bg1">
                    <a:lumMod val="95000"/>
                  </a:schemeClr>
                </a:solidFill>
              </a:rPr>
              <a:t>STUDENT’S REGISTRATION</a:t>
            </a:r>
            <a:endParaRPr lang="en-IN" dirty="0">
              <a:solidFill>
                <a:schemeClr val="bg1">
                  <a:lumMod val="95000"/>
                </a:schemeClr>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53" t="13442" b="8620"/>
          <a:stretch/>
        </p:blipFill>
        <p:spPr>
          <a:xfrm>
            <a:off x="546932" y="826522"/>
            <a:ext cx="11111360" cy="5146734"/>
          </a:xfrm>
          <a:prstGeom prst="rect">
            <a:avLst/>
          </a:prstGeom>
        </p:spPr>
      </p:pic>
    </p:spTree>
    <p:extLst>
      <p:ext uri="{BB962C8B-B14F-4D97-AF65-F5344CB8AC3E}">
        <p14:creationId xmlns:p14="http://schemas.microsoft.com/office/powerpoint/2010/main" val="3466274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18"/>
            <a:ext cx="12199118" cy="685799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4970253" y="220053"/>
            <a:ext cx="2251514" cy="369332"/>
          </a:xfrm>
          <a:prstGeom prst="rect">
            <a:avLst/>
          </a:prstGeom>
          <a:noFill/>
        </p:spPr>
        <p:txBody>
          <a:bodyPr wrap="none" rtlCol="0">
            <a:spAutoFit/>
          </a:bodyPr>
          <a:lstStyle/>
          <a:p>
            <a:r>
              <a:rPr lang="en-US" dirty="0">
                <a:solidFill>
                  <a:schemeClr val="bg1">
                    <a:lumMod val="95000"/>
                  </a:schemeClr>
                </a:solidFill>
              </a:rPr>
              <a:t>STUDENT’S PROFILE</a:t>
            </a:r>
            <a:endParaRPr lang="en-IN" dirty="0">
              <a:solidFill>
                <a:schemeClr val="bg1">
                  <a:lumMod val="95000"/>
                </a:schemeClr>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732" t="8911" r="7476" b="5687"/>
          <a:stretch/>
        </p:blipFill>
        <p:spPr>
          <a:xfrm>
            <a:off x="914434" y="691934"/>
            <a:ext cx="10363151" cy="5871236"/>
          </a:xfrm>
          <a:prstGeom prst="rect">
            <a:avLst/>
          </a:prstGeom>
        </p:spPr>
      </p:pic>
    </p:spTree>
    <p:extLst>
      <p:ext uri="{BB962C8B-B14F-4D97-AF65-F5344CB8AC3E}">
        <p14:creationId xmlns:p14="http://schemas.microsoft.com/office/powerpoint/2010/main" val="35022868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 y="10"/>
            <a:ext cx="12191980" cy="685799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4338221" y="185871"/>
            <a:ext cx="3515578" cy="369332"/>
          </a:xfrm>
          <a:prstGeom prst="rect">
            <a:avLst/>
          </a:prstGeom>
          <a:noFill/>
        </p:spPr>
        <p:txBody>
          <a:bodyPr wrap="none" rtlCol="0">
            <a:spAutoFit/>
          </a:bodyPr>
          <a:lstStyle/>
          <a:p>
            <a:r>
              <a:rPr lang="en-US" dirty="0">
                <a:solidFill>
                  <a:schemeClr val="bg1">
                    <a:lumMod val="95000"/>
                  </a:schemeClr>
                </a:solidFill>
              </a:rPr>
              <a:t>CERTIFICATE OF PARTICIPATION</a:t>
            </a:r>
            <a:endParaRPr lang="en-IN" dirty="0">
              <a:solidFill>
                <a:schemeClr val="bg1">
                  <a:lumMod val="95000"/>
                </a:schemeClr>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71" t="8458" r="48003" b="19645"/>
          <a:stretch/>
        </p:blipFill>
        <p:spPr>
          <a:xfrm>
            <a:off x="2436471" y="741064"/>
            <a:ext cx="7319077" cy="5711282"/>
          </a:xfrm>
          <a:prstGeom prst="rect">
            <a:avLst/>
          </a:prstGeom>
        </p:spPr>
      </p:pic>
    </p:spTree>
    <p:extLst>
      <p:ext uri="{BB962C8B-B14F-4D97-AF65-F5344CB8AC3E}">
        <p14:creationId xmlns:p14="http://schemas.microsoft.com/office/powerpoint/2010/main" val="1646859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08" y="-1417"/>
            <a:ext cx="12191980" cy="685799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4912527" y="185871"/>
            <a:ext cx="2364109" cy="369332"/>
          </a:xfrm>
          <a:prstGeom prst="rect">
            <a:avLst/>
          </a:prstGeom>
          <a:noFill/>
        </p:spPr>
        <p:txBody>
          <a:bodyPr wrap="none" rtlCol="0">
            <a:spAutoFit/>
          </a:bodyPr>
          <a:lstStyle/>
          <a:p>
            <a:r>
              <a:rPr lang="en-US" dirty="0">
                <a:solidFill>
                  <a:schemeClr val="bg1">
                    <a:lumMod val="95000"/>
                  </a:schemeClr>
                </a:solidFill>
              </a:rPr>
              <a:t>QUIZ INFORMATION</a:t>
            </a:r>
            <a:endParaRPr lang="en-IN" dirty="0">
              <a:solidFill>
                <a:schemeClr val="bg1">
                  <a:lumMod val="95000"/>
                </a:schemeClr>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53" t="8761" r="3908" b="6655"/>
          <a:stretch/>
        </p:blipFill>
        <p:spPr>
          <a:xfrm>
            <a:off x="598205" y="741064"/>
            <a:ext cx="10981129" cy="5652051"/>
          </a:xfrm>
          <a:prstGeom prst="rect">
            <a:avLst/>
          </a:prstGeom>
        </p:spPr>
      </p:pic>
    </p:spTree>
    <p:extLst>
      <p:ext uri="{BB962C8B-B14F-4D97-AF65-F5344CB8AC3E}">
        <p14:creationId xmlns:p14="http://schemas.microsoft.com/office/powerpoint/2010/main" val="13038912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le 1"/>
          <p:cNvSpPr>
            <a:spLocks noGrp="1"/>
          </p:cNvSpPr>
          <p:nvPr>
            <p:ph type="title"/>
          </p:nvPr>
        </p:nvSpPr>
        <p:spPr>
          <a:solidFill>
            <a:srgbClr val="1C3261">
              <a:alpha val="80000"/>
            </a:srgbClr>
          </a:solidFill>
          <a:ln>
            <a:noFill/>
          </a:ln>
        </p:spPr>
        <p:txBody>
          <a:bodyPr>
            <a:normAutofit/>
          </a:bodyPr>
          <a:lstStyle/>
          <a:p>
            <a:r>
              <a:rPr lang="en-US" sz="4000" b="1" dirty="0"/>
              <a:t>Table of contents</a:t>
            </a:r>
            <a:endParaRPr lang="en-IN" sz="4000" b="1" dirty="0"/>
          </a:p>
        </p:txBody>
      </p:sp>
      <p:sp>
        <p:nvSpPr>
          <p:cNvPr id="3" name="Content Placeholder 2"/>
          <p:cNvSpPr>
            <a:spLocks noGrp="1"/>
          </p:cNvSpPr>
          <p:nvPr>
            <p:ph idx="1"/>
          </p:nvPr>
        </p:nvSpPr>
        <p:spPr>
          <a:xfrm>
            <a:off x="581192" y="1854438"/>
            <a:ext cx="11029615" cy="4845466"/>
          </a:xfrm>
          <a:solidFill>
            <a:srgbClr val="1C3261">
              <a:alpha val="80000"/>
            </a:srgbClr>
          </a:solidFill>
          <a:ln>
            <a:noFill/>
          </a:ln>
        </p:spPr>
        <p:txBody>
          <a:bodyPr>
            <a:normAutofit fontScale="77500" lnSpcReduction="20000"/>
          </a:bodyPr>
          <a:lstStyle/>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ABOUT THE INSTITUTE</a:t>
            </a:r>
          </a:p>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ABOUT PROJECT</a:t>
            </a:r>
          </a:p>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OBJECTIVES</a:t>
            </a:r>
          </a:p>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TOOLS AND PLATFORMS</a:t>
            </a:r>
          </a:p>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FEASIBILITY ANALYSIS</a:t>
            </a:r>
          </a:p>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DATABASE DESIGN</a:t>
            </a:r>
          </a:p>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ENTITY RELATIONSHIP DIAGRAM</a:t>
            </a:r>
          </a:p>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DATA FLOW DIAGRAM</a:t>
            </a:r>
          </a:p>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RUNTIME WINDOWS</a:t>
            </a:r>
          </a:p>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LIMITATIONS OF PROJECT </a:t>
            </a:r>
          </a:p>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CONCLUSION</a:t>
            </a:r>
          </a:p>
          <a:p>
            <a:pPr>
              <a:lnSpc>
                <a:spcPct val="150000"/>
              </a:lnSpc>
              <a:buClr>
                <a:schemeClr val="bg1">
                  <a:lumMod val="95000"/>
                </a:schemeClr>
              </a:buClr>
              <a:buSzPct val="100000"/>
              <a:buFont typeface="Wingdings" panose="05000000000000000000" pitchFamily="2" charset="2"/>
              <a:buChar char="Ø"/>
            </a:pPr>
            <a:r>
              <a:rPr lang="en-US" dirty="0">
                <a:solidFill>
                  <a:schemeClr val="bg1">
                    <a:lumMod val="95000"/>
                  </a:schemeClr>
                </a:solidFill>
              </a:rPr>
              <a:t>REFERNCES</a:t>
            </a:r>
          </a:p>
        </p:txBody>
      </p:sp>
    </p:spTree>
    <p:extLst>
      <p:ext uri="{BB962C8B-B14F-4D97-AF65-F5344CB8AC3E}">
        <p14:creationId xmlns:p14="http://schemas.microsoft.com/office/powerpoint/2010/main" val="27219792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4237" y="0"/>
            <a:ext cx="12210328" cy="6857999"/>
          </a:xfrm>
          <a:prstGeom prst="rect">
            <a:avLst/>
          </a:prstGeom>
        </p:spPr>
      </p:pic>
      <p:sp>
        <p:nvSpPr>
          <p:cNvPr id="3" name="Rectangle 2">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 y="10"/>
            <a:ext cx="12191980" cy="6857990"/>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5441696" y="220054"/>
            <a:ext cx="1308628" cy="369332"/>
          </a:xfrm>
          <a:prstGeom prst="rect">
            <a:avLst/>
          </a:prstGeom>
          <a:noFill/>
        </p:spPr>
        <p:txBody>
          <a:bodyPr wrap="none" rtlCol="0">
            <a:spAutoFit/>
          </a:bodyPr>
          <a:lstStyle/>
          <a:p>
            <a:r>
              <a:rPr lang="en-US" dirty="0">
                <a:solidFill>
                  <a:schemeClr val="bg1">
                    <a:lumMod val="95000"/>
                  </a:schemeClr>
                </a:solidFill>
              </a:rPr>
              <a:t>PLAY QUIZ</a:t>
            </a:r>
            <a:endParaRPr lang="en-IN" dirty="0">
              <a:solidFill>
                <a:schemeClr val="bg1">
                  <a:lumMod val="95000"/>
                </a:schemeClr>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738" t="10422" r="3993" b="6202"/>
          <a:stretch/>
        </p:blipFill>
        <p:spPr>
          <a:xfrm>
            <a:off x="647786" y="809430"/>
            <a:ext cx="10894776" cy="5537675"/>
          </a:xfrm>
          <a:prstGeom prst="rect">
            <a:avLst/>
          </a:prstGeom>
        </p:spPr>
      </p:pic>
    </p:spTree>
    <p:extLst>
      <p:ext uri="{BB962C8B-B14F-4D97-AF65-F5344CB8AC3E}">
        <p14:creationId xmlns:p14="http://schemas.microsoft.com/office/powerpoint/2010/main" val="34433617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4237" y="0"/>
            <a:ext cx="12210328" cy="6857999"/>
          </a:xfrm>
          <a:prstGeom prst="rect">
            <a:avLst/>
          </a:prstGeom>
        </p:spPr>
      </p:pic>
      <p:grpSp>
        <p:nvGrpSpPr>
          <p:cNvPr id="6" name="Group 5">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618067"/>
            <a:ext cx="9021558" cy="1890180"/>
            <a:chOff x="438067" y="618067"/>
            <a:chExt cx="9021558" cy="1890180"/>
          </a:xfrm>
          <a:solidFill>
            <a:srgbClr val="1C3261">
              <a:alpha val="80000"/>
            </a:srgbClr>
          </a:solidFill>
        </p:grpSpPr>
        <p:sp>
          <p:nvSpPr>
            <p:cNvPr id="7" name="Rectangle 6">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1439333"/>
            </a:xfrm>
            <a:prstGeom prst="rect">
              <a:avLst/>
            </a:prstGeom>
            <a:grp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3975" y="2436884"/>
              <a:ext cx="8135650" cy="713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3" name="TextBox 12"/>
          <p:cNvSpPr txBox="1"/>
          <p:nvPr/>
        </p:nvSpPr>
        <p:spPr>
          <a:xfrm>
            <a:off x="637259" y="1005840"/>
            <a:ext cx="7105278" cy="707886"/>
          </a:xfrm>
          <a:prstGeom prst="rect">
            <a:avLst/>
          </a:prstGeom>
          <a:noFill/>
          <a:ln>
            <a:noFill/>
          </a:ln>
        </p:spPr>
        <p:txBody>
          <a:bodyPr wrap="none" rtlCol="0">
            <a:spAutoFit/>
          </a:bodyPr>
          <a:lstStyle/>
          <a:p>
            <a:r>
              <a:rPr lang="en-US" sz="4000" b="1" dirty="0">
                <a:solidFill>
                  <a:schemeClr val="bg1">
                    <a:lumMod val="95000"/>
                  </a:schemeClr>
                </a:solidFill>
              </a:rPr>
              <a:t>LIMITATIONS OF PROJECT</a:t>
            </a:r>
            <a:endParaRPr lang="en-IN" sz="4000" dirty="0">
              <a:solidFill>
                <a:schemeClr val="bg1">
                  <a:lumMod val="95000"/>
                </a:schemeClr>
              </a:solidFill>
            </a:endParaRPr>
          </a:p>
        </p:txBody>
      </p:sp>
      <p:sp>
        <p:nvSpPr>
          <p:cNvPr id="14" name="Rectangle 13">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95575" y="2837204"/>
            <a:ext cx="9056157" cy="2939753"/>
          </a:xfrm>
          <a:prstGeom prst="rect">
            <a:avLst/>
          </a:prstGeom>
          <a:solidFill>
            <a:srgbClr val="1C3261">
              <a:alpha val="80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p:cNvSpPr txBox="1"/>
          <p:nvPr/>
        </p:nvSpPr>
        <p:spPr>
          <a:xfrm>
            <a:off x="2923115" y="3529994"/>
            <a:ext cx="8601075" cy="830997"/>
          </a:xfrm>
          <a:prstGeom prst="rect">
            <a:avLst/>
          </a:prstGeom>
          <a:noFill/>
          <a:ln>
            <a:noFill/>
          </a:ln>
        </p:spPr>
        <p:txBody>
          <a:bodyPr wrap="square" rtlCol="0" anchor="ctr">
            <a:spAutoFit/>
          </a:bodyPr>
          <a:lstStyle/>
          <a:p>
            <a:pPr lvl="0"/>
            <a:r>
              <a:rPr lang="en-US" sz="2400" dirty="0">
                <a:solidFill>
                  <a:schemeClr val="bg1">
                    <a:lumMod val="95000"/>
                  </a:schemeClr>
                </a:solidFill>
              </a:rPr>
              <a:t>Project is department based, so categories available are limited.</a:t>
            </a:r>
          </a:p>
          <a:p>
            <a:pPr lvl="0"/>
            <a:r>
              <a:rPr lang="en-US" sz="2400" dirty="0">
                <a:solidFill>
                  <a:schemeClr val="bg1">
                    <a:lumMod val="95000"/>
                  </a:schemeClr>
                </a:solidFill>
              </a:rPr>
              <a:t>Profile details are not updatable.</a:t>
            </a:r>
          </a:p>
        </p:txBody>
      </p:sp>
    </p:spTree>
    <p:extLst>
      <p:ext uri="{BB962C8B-B14F-4D97-AF65-F5344CB8AC3E}">
        <p14:creationId xmlns:p14="http://schemas.microsoft.com/office/powerpoint/2010/main" val="3464051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828675"/>
            <a:ext cx="4533983" cy="1228725"/>
          </a:xfrm>
          <a:prstGeom prst="rect">
            <a:avLst/>
          </a:prstGeom>
          <a:solidFill>
            <a:srgbClr val="1C3261">
              <a:alpha val="80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Rectangle 3">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95575" y="2533650"/>
            <a:ext cx="9056157" cy="3915832"/>
          </a:xfrm>
          <a:prstGeom prst="rect">
            <a:avLst/>
          </a:prstGeom>
          <a:solidFill>
            <a:srgbClr val="1C3261">
              <a:alpha val="80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p:cNvSpPr txBox="1"/>
          <p:nvPr/>
        </p:nvSpPr>
        <p:spPr>
          <a:xfrm>
            <a:off x="716507" y="1089094"/>
            <a:ext cx="3958135" cy="707886"/>
          </a:xfrm>
          <a:prstGeom prst="rect">
            <a:avLst/>
          </a:prstGeom>
          <a:noFill/>
          <a:ln>
            <a:noFill/>
          </a:ln>
        </p:spPr>
        <p:txBody>
          <a:bodyPr wrap="none" rtlCol="0">
            <a:spAutoFit/>
          </a:bodyPr>
          <a:lstStyle/>
          <a:p>
            <a:r>
              <a:rPr lang="en-US" sz="4000" b="1" dirty="0">
                <a:solidFill>
                  <a:schemeClr val="bg1">
                    <a:lumMod val="95000"/>
                  </a:schemeClr>
                </a:solidFill>
              </a:rPr>
              <a:t>CONCLUSION</a:t>
            </a:r>
            <a:endParaRPr lang="en-IN" sz="4000" dirty="0">
              <a:solidFill>
                <a:schemeClr val="bg1">
                  <a:lumMod val="95000"/>
                </a:schemeClr>
              </a:solidFill>
            </a:endParaRPr>
          </a:p>
        </p:txBody>
      </p:sp>
      <p:sp>
        <p:nvSpPr>
          <p:cNvPr id="8" name="TextBox 7"/>
          <p:cNvSpPr txBox="1"/>
          <p:nvPr/>
        </p:nvSpPr>
        <p:spPr>
          <a:xfrm flipH="1">
            <a:off x="3170766" y="2896991"/>
            <a:ext cx="8105774" cy="3170099"/>
          </a:xfrm>
          <a:prstGeom prst="rect">
            <a:avLst/>
          </a:prstGeom>
          <a:noFill/>
        </p:spPr>
        <p:txBody>
          <a:bodyPr wrap="square" rtlCol="0">
            <a:spAutoFit/>
          </a:bodyPr>
          <a:lstStyle/>
          <a:p>
            <a:r>
              <a:rPr lang="en-US" sz="2000" dirty="0">
                <a:solidFill>
                  <a:schemeClr val="bg1">
                    <a:lumMod val="95000"/>
                  </a:schemeClr>
                </a:solidFill>
              </a:rPr>
              <a:t>By creating this Online Quiz System for Department of Computer Applications of Magadh Mahila College, it is aimed to make the process of take quiz much easier and computerized. The main objective of this system is to </a:t>
            </a:r>
            <a:r>
              <a:rPr lang="en-US" sz="2000">
                <a:solidFill>
                  <a:schemeClr val="bg1">
                    <a:lumMod val="95000"/>
                  </a:schemeClr>
                </a:solidFill>
              </a:rPr>
              <a:t>make it </a:t>
            </a:r>
            <a:r>
              <a:rPr lang="en-US" sz="2000" dirty="0">
                <a:solidFill>
                  <a:schemeClr val="bg1">
                    <a:lumMod val="95000"/>
                  </a:schemeClr>
                </a:solidFill>
              </a:rPr>
              <a:t>easier and time saving. We got practical experience of working on this project which has given us a chance to put into the practice of the concepts that we have only been studied in theories. During this project, we accept a chance to sharpen our skills on technical, analysis or interpersonal skills. This project is finished according to software development life cycle (SDLC) approach and through this approach we are able to learn more on practically how to work on a project whether individually or in a group.</a:t>
            </a:r>
          </a:p>
        </p:txBody>
      </p:sp>
      <p:cxnSp>
        <p:nvCxnSpPr>
          <p:cNvPr id="9" name="Straight Connector 8"/>
          <p:cNvCxnSpPr/>
          <p:nvPr/>
        </p:nvCxnSpPr>
        <p:spPr>
          <a:xfrm flipV="1">
            <a:off x="1390650" y="2247900"/>
            <a:ext cx="4705360"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044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8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sz="4000" b="1" dirty="0">
                <a:solidFill>
                  <a:schemeClr val="bg1">
                    <a:lumMod val="95000"/>
                  </a:schemeClr>
                </a:solidFill>
              </a:rPr>
              <a:t>REFERENCES</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659540045"/>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13664"/>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353019" y="1682239"/>
            <a:ext cx="3081576" cy="1746762"/>
          </a:xfrm>
        </p:spPr>
        <p:txBody>
          <a:bodyPr>
            <a:normAutofit/>
          </a:bodyPr>
          <a:lstStyle/>
          <a:p>
            <a:r>
              <a:rPr lang="en-US" b="1" dirty="0">
                <a:solidFill>
                  <a:schemeClr val="bg1">
                    <a:lumMod val="95000"/>
                  </a:schemeClr>
                </a:solidFill>
              </a:rPr>
              <a:t>Thank You</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6" name="TextBox 5"/>
          <p:cNvSpPr txBox="1"/>
          <p:nvPr/>
        </p:nvSpPr>
        <p:spPr>
          <a:xfrm>
            <a:off x="455330" y="3317736"/>
            <a:ext cx="7022239" cy="3385542"/>
          </a:xfrm>
          <a:prstGeom prst="rect">
            <a:avLst/>
          </a:prstGeom>
          <a:solidFill>
            <a:srgbClr val="1C3261">
              <a:alpha val="80000"/>
            </a:srgbClr>
          </a:solidFill>
        </p:spPr>
        <p:txBody>
          <a:bodyPr wrap="square" rtlCol="0" anchor="ctr">
            <a:spAutoFit/>
          </a:bodyPr>
          <a:lstStyle/>
          <a:p>
            <a:endParaRPr lang="en-US" sz="1600" dirty="0">
              <a:solidFill>
                <a:schemeClr val="bg1">
                  <a:lumMod val="95000"/>
                </a:schemeClr>
              </a:solidFill>
            </a:endParaRPr>
          </a:p>
          <a:p>
            <a:r>
              <a:rPr lang="en-US" sz="2000" dirty="0">
                <a:solidFill>
                  <a:schemeClr val="bg1">
                    <a:lumMod val="95000"/>
                  </a:schemeClr>
                </a:solidFill>
              </a:rPr>
              <a:t>Magadh Mahila College, the oldest premier institute for women in Bihar was established in 1946. It is a </a:t>
            </a:r>
            <a:r>
              <a:rPr lang="en-US" sz="2000" b="1" dirty="0">
                <a:solidFill>
                  <a:schemeClr val="bg1">
                    <a:lumMod val="95000"/>
                  </a:schemeClr>
                </a:solidFill>
              </a:rPr>
              <a:t>multi faculty </a:t>
            </a:r>
            <a:r>
              <a:rPr lang="en-US" sz="2000" dirty="0">
                <a:solidFill>
                  <a:schemeClr val="bg1">
                    <a:lumMod val="95000"/>
                  </a:schemeClr>
                </a:solidFill>
              </a:rPr>
              <a:t>college, began as a Government College and today holds the pride of place as a constituent unit of </a:t>
            </a:r>
            <a:r>
              <a:rPr lang="en-US" sz="2000" b="1" dirty="0">
                <a:solidFill>
                  <a:schemeClr val="bg1">
                    <a:lumMod val="95000"/>
                  </a:schemeClr>
                </a:solidFill>
              </a:rPr>
              <a:t>Patna University</a:t>
            </a:r>
            <a:r>
              <a:rPr lang="en-US" sz="2000" dirty="0">
                <a:solidFill>
                  <a:schemeClr val="bg1">
                    <a:lumMod val="95000"/>
                  </a:schemeClr>
                </a:solidFill>
              </a:rPr>
              <a:t>, teaching a vastly diverse number of the holiest river in India, it stands tall in its achievements in providing quality education in an exclusive campus for women, providing myriad facilities. The college is permanently affiliated under section </a:t>
            </a:r>
            <a:r>
              <a:rPr lang="en-US" sz="2000" b="1" dirty="0">
                <a:solidFill>
                  <a:schemeClr val="bg1">
                    <a:lumMod val="95000"/>
                  </a:schemeClr>
                </a:solidFill>
              </a:rPr>
              <a:t>12 B of U.G.C act since 1952</a:t>
            </a:r>
            <a:r>
              <a:rPr lang="en-US" sz="2000" dirty="0">
                <a:solidFill>
                  <a:schemeClr val="bg1">
                    <a:lumMod val="95000"/>
                  </a:schemeClr>
                </a:solidFill>
              </a:rPr>
              <a:t>. It has been reaccredited with </a:t>
            </a:r>
            <a:r>
              <a:rPr lang="en-US" sz="2000" b="1" dirty="0">
                <a:solidFill>
                  <a:schemeClr val="bg1">
                    <a:lumMod val="95000"/>
                  </a:schemeClr>
                </a:solidFill>
              </a:rPr>
              <a:t>“B+” grade </a:t>
            </a:r>
            <a:r>
              <a:rPr lang="en-US" sz="2000" dirty="0">
                <a:solidFill>
                  <a:schemeClr val="bg1">
                    <a:lumMod val="95000"/>
                  </a:schemeClr>
                </a:solidFill>
              </a:rPr>
              <a:t>by the </a:t>
            </a:r>
            <a:r>
              <a:rPr lang="en-US" sz="2000" b="1" dirty="0">
                <a:solidFill>
                  <a:schemeClr val="bg1">
                    <a:lumMod val="95000"/>
                  </a:schemeClr>
                </a:solidFill>
              </a:rPr>
              <a:t>NAAC</a:t>
            </a:r>
            <a:r>
              <a:rPr lang="en-US" sz="2000" dirty="0">
                <a:solidFill>
                  <a:schemeClr val="bg1">
                    <a:lumMod val="95000"/>
                  </a:schemeClr>
                </a:solidFill>
              </a:rPr>
              <a:t>.</a:t>
            </a:r>
            <a:endParaRPr lang="en-IN" sz="2000" dirty="0">
              <a:solidFill>
                <a:schemeClr val="bg1">
                  <a:lumMod val="95000"/>
                </a:schemeClr>
              </a:solidFill>
            </a:endParaRPr>
          </a:p>
          <a:p>
            <a:endParaRPr lang="en-IN" dirty="0"/>
          </a:p>
        </p:txBody>
      </p:sp>
      <p:sp>
        <p:nvSpPr>
          <p:cNvPr id="7" name="TextBox 6"/>
          <p:cNvSpPr txBox="1"/>
          <p:nvPr/>
        </p:nvSpPr>
        <p:spPr>
          <a:xfrm>
            <a:off x="4648911" y="2159144"/>
            <a:ext cx="6450869" cy="707886"/>
          </a:xfrm>
          <a:prstGeom prst="rect">
            <a:avLst/>
          </a:prstGeom>
          <a:solidFill>
            <a:srgbClr val="1C3261">
              <a:alpha val="80000"/>
            </a:srgbClr>
          </a:solidFill>
          <a:ln>
            <a:noFill/>
          </a:ln>
        </p:spPr>
        <p:txBody>
          <a:bodyPr wrap="none" rtlCol="0">
            <a:spAutoFit/>
          </a:bodyPr>
          <a:lstStyle/>
          <a:p>
            <a:r>
              <a:rPr lang="en-US" sz="4000" b="1" dirty="0">
                <a:solidFill>
                  <a:schemeClr val="bg1">
                    <a:lumMod val="95000"/>
                  </a:schemeClr>
                </a:solidFill>
              </a:rPr>
              <a:t>ABOUT THE INSTITUTE</a:t>
            </a:r>
            <a:endParaRPr lang="en-IN" sz="4000" dirty="0">
              <a:solidFill>
                <a:schemeClr val="bg1">
                  <a:lumMod val="95000"/>
                </a:schemeClr>
              </a:solidFill>
            </a:endParaRPr>
          </a:p>
        </p:txBody>
      </p:sp>
      <p:cxnSp>
        <p:nvCxnSpPr>
          <p:cNvPr id="9" name="Straight Connector 8"/>
          <p:cNvCxnSpPr/>
          <p:nvPr/>
        </p:nvCxnSpPr>
        <p:spPr>
          <a:xfrm flipV="1">
            <a:off x="3273039" y="3087794"/>
            <a:ext cx="5512038"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5208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150" y="438150"/>
            <a:ext cx="11344275" cy="12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0" y="0"/>
            <a:ext cx="4143375"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4246744" y="0"/>
            <a:ext cx="7950613" cy="6858000"/>
          </a:xfrm>
          <a:prstGeom prst="rect">
            <a:avLst/>
          </a:prstGeom>
        </p:spPr>
      </p:pic>
      <p:sp>
        <p:nvSpPr>
          <p:cNvPr id="5" name="Rectangle 4"/>
          <p:cNvSpPr/>
          <p:nvPr/>
        </p:nvSpPr>
        <p:spPr>
          <a:xfrm>
            <a:off x="4628965" y="561975"/>
            <a:ext cx="7153460" cy="577214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Online Quiz System</a:t>
            </a:r>
            <a:r>
              <a:rPr lang="en-US" sz="2000" dirty="0"/>
              <a:t> is designed with the purpose of allowing the students to take quiz / test and download their certificates. It is a Multiple Choice Questions (MCQ) based system. This site is an attempt to remove the existing flaws in the manual system of conducting exams. Students are provided the flexibility to choose among different types of programming language quizzes according to their interest.</a:t>
            </a:r>
          </a:p>
          <a:p>
            <a:pPr algn="ctr"/>
            <a:endParaRPr lang="en-US" sz="2000" dirty="0"/>
          </a:p>
          <a:p>
            <a:pPr algn="ctr"/>
            <a:r>
              <a:rPr lang="en-US" sz="2000" dirty="0"/>
              <a:t>There are two interfaces of login: Teacher login and Student login.</a:t>
            </a:r>
          </a:p>
          <a:p>
            <a:pPr algn="ctr"/>
            <a:r>
              <a:rPr lang="en-US" sz="2000" dirty="0"/>
              <a:t>Teacher has authority to make questions give multiple choice options and provide answers. Students are responsible for taking quizzes. They can use this quiz system for learning different sections while playing different quizzes.</a:t>
            </a:r>
            <a:endParaRPr lang="en-IN" sz="2000" dirty="0"/>
          </a:p>
        </p:txBody>
      </p:sp>
      <p:sp>
        <p:nvSpPr>
          <p:cNvPr id="6" name="Google Shape;325;p45"/>
          <p:cNvSpPr txBox="1">
            <a:spLocks/>
          </p:cNvSpPr>
          <p:nvPr/>
        </p:nvSpPr>
        <p:spPr>
          <a:xfrm flipH="1">
            <a:off x="714375" y="2600325"/>
            <a:ext cx="3236058" cy="1468725"/>
          </a:xfrm>
          <a:prstGeom prst="rect">
            <a:avLst/>
          </a:prstGeom>
        </p:spPr>
        <p:txBody>
          <a:bodyPr spcFirstLastPara="1" wrap="square" lIns="91425" tIns="91425" rIns="91425" bIns="91425" anchor="ctr"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pPr>
            <a:r>
              <a:rPr lang="en-IN" sz="4000" b="1" dirty="0">
                <a:solidFill>
                  <a:schemeClr val="bg1">
                    <a:lumMod val="95000"/>
                  </a:schemeClr>
                </a:solidFill>
              </a:rPr>
              <a:t>ABOUT PROJECT</a:t>
            </a:r>
          </a:p>
        </p:txBody>
      </p:sp>
    </p:spTree>
    <p:extLst>
      <p:ext uri="{BB962C8B-B14F-4D97-AF65-F5344CB8AC3E}">
        <p14:creationId xmlns:p14="http://schemas.microsoft.com/office/powerpoint/2010/main" val="366652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2" name="Title 1"/>
          <p:cNvSpPr>
            <a:spLocks noGrp="1"/>
          </p:cNvSpPr>
          <p:nvPr>
            <p:ph type="title"/>
          </p:nvPr>
        </p:nvSpPr>
        <p:spPr>
          <a:xfrm>
            <a:off x="581192" y="619125"/>
            <a:ext cx="6276808" cy="1133475"/>
          </a:xfrm>
          <a:solidFill>
            <a:srgbClr val="1C3261">
              <a:alpha val="80000"/>
            </a:srgbClr>
          </a:solidFill>
          <a:ln>
            <a:noFill/>
          </a:ln>
        </p:spPr>
        <p:txBody>
          <a:bodyPr>
            <a:normAutofit/>
          </a:bodyPr>
          <a:lstStyle/>
          <a:p>
            <a:r>
              <a:rPr lang="en-US" sz="4000" b="1" dirty="0"/>
              <a:t>OBJECTIVES</a:t>
            </a:r>
            <a:endParaRPr lang="en-IN" sz="4000" b="1" dirty="0"/>
          </a:p>
        </p:txBody>
      </p:sp>
      <p:sp>
        <p:nvSpPr>
          <p:cNvPr id="3" name="Content Placeholder 2"/>
          <p:cNvSpPr>
            <a:spLocks noGrp="1"/>
          </p:cNvSpPr>
          <p:nvPr>
            <p:ph idx="1"/>
          </p:nvPr>
        </p:nvSpPr>
        <p:spPr>
          <a:xfrm>
            <a:off x="3457575" y="2561758"/>
            <a:ext cx="7934157" cy="3487084"/>
          </a:xfrm>
          <a:solidFill>
            <a:srgbClr val="1C3261">
              <a:alpha val="80000"/>
            </a:srgbClr>
          </a:solidFill>
          <a:ln>
            <a:noFill/>
          </a:ln>
        </p:spPr>
        <p:txBody>
          <a:bodyPr>
            <a:normAutofit/>
          </a:bodyPr>
          <a:lstStyle/>
          <a:p>
            <a:pPr lvl="0">
              <a:buClr>
                <a:schemeClr val="bg1">
                  <a:lumMod val="95000"/>
                </a:schemeClr>
              </a:buClr>
              <a:buFont typeface="Wingdings" panose="05000000000000000000" pitchFamily="2" charset="2"/>
              <a:buChar char="Ø"/>
            </a:pPr>
            <a:r>
              <a:rPr lang="en-US" sz="2000" dirty="0">
                <a:solidFill>
                  <a:schemeClr val="bg1">
                    <a:lumMod val="95000"/>
                  </a:schemeClr>
                </a:solidFill>
              </a:rPr>
              <a:t>The main objective of this system is to make conducting quizzes/tests easier and time saving. </a:t>
            </a:r>
          </a:p>
          <a:p>
            <a:pPr lvl="0">
              <a:buClr>
                <a:schemeClr val="bg1">
                  <a:lumMod val="95000"/>
                </a:schemeClr>
              </a:buClr>
              <a:buFont typeface="Wingdings" panose="05000000000000000000" pitchFamily="2" charset="2"/>
              <a:buChar char="Ø"/>
            </a:pPr>
            <a:r>
              <a:rPr lang="en-US" sz="2000" dirty="0">
                <a:solidFill>
                  <a:schemeClr val="bg1">
                    <a:lumMod val="95000"/>
                  </a:schemeClr>
                </a:solidFill>
              </a:rPr>
              <a:t>Students / participants can login through any device with their login id and password and can take their test.</a:t>
            </a:r>
            <a:endParaRPr lang="en-IN" sz="2000" dirty="0">
              <a:solidFill>
                <a:schemeClr val="bg1">
                  <a:lumMod val="95000"/>
                </a:schemeClr>
              </a:solidFill>
            </a:endParaRPr>
          </a:p>
          <a:p>
            <a:pPr lvl="0">
              <a:buClr>
                <a:schemeClr val="bg1">
                  <a:lumMod val="95000"/>
                </a:schemeClr>
              </a:buClr>
              <a:buFont typeface="Wingdings" panose="05000000000000000000" pitchFamily="2" charset="2"/>
              <a:buChar char="Ø"/>
            </a:pPr>
            <a:r>
              <a:rPr lang="en-US" sz="2000" dirty="0">
                <a:solidFill>
                  <a:schemeClr val="bg1">
                    <a:lumMod val="95000"/>
                  </a:schemeClr>
                </a:solidFill>
              </a:rPr>
              <a:t>Faculties can make questions and give multiple choice options.</a:t>
            </a:r>
          </a:p>
          <a:p>
            <a:pPr lvl="0">
              <a:buClr>
                <a:schemeClr val="bg1">
                  <a:lumMod val="95000"/>
                </a:schemeClr>
              </a:buClr>
              <a:buFont typeface="Wingdings" panose="05000000000000000000" pitchFamily="2" charset="2"/>
              <a:buChar char="Ø"/>
            </a:pPr>
            <a:r>
              <a:rPr lang="en-US" sz="2000" dirty="0">
                <a:solidFill>
                  <a:schemeClr val="bg1">
                    <a:lumMod val="95000"/>
                  </a:schemeClr>
                </a:solidFill>
              </a:rPr>
              <a:t>This system can save a lot of time as it avoids direct contact between faculty and student.</a:t>
            </a:r>
          </a:p>
          <a:p>
            <a:pPr lvl="0">
              <a:buClr>
                <a:schemeClr val="bg1">
                  <a:lumMod val="95000"/>
                </a:schemeClr>
              </a:buClr>
              <a:buFont typeface="Wingdings" panose="05000000000000000000" pitchFamily="2" charset="2"/>
              <a:buChar char="Ø"/>
            </a:pPr>
            <a:r>
              <a:rPr lang="en-US" sz="2000" dirty="0">
                <a:solidFill>
                  <a:schemeClr val="bg1">
                    <a:lumMod val="95000"/>
                  </a:schemeClr>
                </a:solidFill>
              </a:rPr>
              <a:t>Physical appearance is not necessary.</a:t>
            </a:r>
            <a:endParaRPr lang="en-IN" sz="2000" dirty="0">
              <a:solidFill>
                <a:schemeClr val="bg1">
                  <a:lumMod val="95000"/>
                </a:schemeClr>
              </a:solidFill>
            </a:endParaRPr>
          </a:p>
        </p:txBody>
      </p:sp>
      <p:cxnSp>
        <p:nvCxnSpPr>
          <p:cNvPr id="5" name="Straight Connector 4"/>
          <p:cNvCxnSpPr/>
          <p:nvPr/>
        </p:nvCxnSpPr>
        <p:spPr>
          <a:xfrm flipV="1">
            <a:off x="1834764" y="2154344"/>
            <a:ext cx="6660000"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407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a:solidFill>
            <a:srgbClr val="1C3261">
              <a:alpha val="80000"/>
            </a:srgbClr>
          </a:solidFill>
        </p:spPr>
        <p:txBody>
          <a:bodyPr>
            <a:normAutofit/>
          </a:bodyPr>
          <a:lstStyle/>
          <a:p>
            <a:r>
              <a:rPr lang="en-US" sz="4000" b="1" dirty="0">
                <a:solidFill>
                  <a:schemeClr val="bg1">
                    <a:lumMod val="95000"/>
                  </a:schemeClr>
                </a:solidFill>
              </a:rPr>
              <a:t>TOOLS AND PLATFORM</a:t>
            </a:r>
          </a:p>
        </p:txBody>
      </p:sp>
      <p:sp>
        <p:nvSpPr>
          <p:cNvPr id="6" name="Rectangle 5"/>
          <p:cNvSpPr/>
          <p:nvPr/>
        </p:nvSpPr>
        <p:spPr>
          <a:xfrm>
            <a:off x="581191" y="1981199"/>
            <a:ext cx="11029617" cy="441007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589050264"/>
              </p:ext>
            </p:extLst>
          </p:nvPr>
        </p:nvGraphicFramePr>
        <p:xfrm>
          <a:off x="581025" y="2181224"/>
          <a:ext cx="11029950" cy="42100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982496" y="3429005"/>
            <a:ext cx="3604064" cy="1200329"/>
          </a:xfrm>
          <a:prstGeom prst="rect">
            <a:avLst/>
          </a:prstGeom>
          <a:noFill/>
        </p:spPr>
        <p:txBody>
          <a:bodyPr wrap="none" rtlCol="0">
            <a:spAutoFit/>
          </a:bodyPr>
          <a:lstStyle/>
          <a:p>
            <a:pPr marL="285750" indent="-285750" algn="ctr">
              <a:buFont typeface="Wingdings" panose="05000000000000000000" pitchFamily="2" charset="2"/>
              <a:buChar char="Ø"/>
            </a:pPr>
            <a:r>
              <a:rPr lang="en-US" dirty="0">
                <a:solidFill>
                  <a:schemeClr val="accent6">
                    <a:lumMod val="10000"/>
                  </a:schemeClr>
                </a:solidFill>
              </a:rPr>
              <a:t>Operating System:  Windows 10 </a:t>
            </a:r>
          </a:p>
          <a:p>
            <a:pPr marL="285750" indent="-285750" algn="ctr">
              <a:buFont typeface="Wingdings" panose="05000000000000000000" pitchFamily="2" charset="2"/>
              <a:buChar char="Ø"/>
            </a:pPr>
            <a:r>
              <a:rPr lang="en-US" dirty="0">
                <a:solidFill>
                  <a:schemeClr val="accent6">
                    <a:lumMod val="10000"/>
                  </a:schemeClr>
                </a:solidFill>
              </a:rPr>
              <a:t>Front End: HTML, CSS, JavaScript </a:t>
            </a:r>
          </a:p>
          <a:p>
            <a:pPr marL="285750" indent="-285750" algn="ctr">
              <a:buFont typeface="Wingdings" panose="05000000000000000000" pitchFamily="2" charset="2"/>
              <a:buChar char="Ø"/>
            </a:pPr>
            <a:r>
              <a:rPr lang="en-US" dirty="0">
                <a:solidFill>
                  <a:schemeClr val="accent6">
                    <a:lumMod val="10000"/>
                  </a:schemeClr>
                </a:solidFill>
              </a:rPr>
              <a:t>Back End : Java</a:t>
            </a:r>
          </a:p>
          <a:p>
            <a:pPr marL="285750" indent="-285750" algn="ctr">
              <a:buFont typeface="Wingdings" panose="05000000000000000000" pitchFamily="2" charset="2"/>
              <a:buChar char="Ø"/>
            </a:pPr>
            <a:r>
              <a:rPr lang="en-US" dirty="0">
                <a:solidFill>
                  <a:schemeClr val="accent6">
                    <a:lumMod val="10000"/>
                  </a:schemeClr>
                </a:solidFill>
              </a:rPr>
              <a:t>Database: MySQL</a:t>
            </a:r>
          </a:p>
        </p:txBody>
      </p:sp>
      <p:sp>
        <p:nvSpPr>
          <p:cNvPr id="7" name="TextBox 6"/>
          <p:cNvSpPr txBox="1"/>
          <p:nvPr/>
        </p:nvSpPr>
        <p:spPr>
          <a:xfrm>
            <a:off x="1888621" y="3429005"/>
            <a:ext cx="3144851"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6">
                    <a:lumMod val="10000"/>
                  </a:schemeClr>
                </a:solidFill>
              </a:rPr>
              <a:t>4 GB Ram </a:t>
            </a:r>
          </a:p>
          <a:p>
            <a:pPr marL="285750" indent="-285750">
              <a:buFont typeface="Wingdings" panose="05000000000000000000" pitchFamily="2" charset="2"/>
              <a:buChar char="Ø"/>
            </a:pPr>
            <a:r>
              <a:rPr lang="en-US" dirty="0">
                <a:solidFill>
                  <a:schemeClr val="accent6">
                    <a:lumMod val="10000"/>
                  </a:schemeClr>
                </a:solidFill>
              </a:rPr>
              <a:t>8th Gen Intel Core i3-	5005U, 2.00 GHz </a:t>
            </a:r>
          </a:p>
          <a:p>
            <a:pPr marL="285750" indent="-285750">
              <a:buFont typeface="Wingdings" panose="05000000000000000000" pitchFamily="2" charset="2"/>
              <a:buChar char="Ø"/>
            </a:pPr>
            <a:r>
              <a:rPr lang="en-US" dirty="0">
                <a:solidFill>
                  <a:schemeClr val="accent6">
                    <a:lumMod val="10000"/>
                  </a:schemeClr>
                </a:solidFill>
              </a:rPr>
              <a:t>Hard disk 1 TB </a:t>
            </a:r>
          </a:p>
          <a:p>
            <a:endParaRPr lang="en-IN" dirty="0"/>
          </a:p>
        </p:txBody>
      </p:sp>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5577" y="0"/>
            <a:ext cx="12197578" cy="6858000"/>
          </a:xfrm>
          <a:prstGeom prst="rect">
            <a:avLst/>
          </a:prstGeom>
        </p:spPr>
      </p:pic>
      <p:sp>
        <p:nvSpPr>
          <p:cNvPr id="2" name="Title 1"/>
          <p:cNvSpPr>
            <a:spLocks noGrp="1"/>
          </p:cNvSpPr>
          <p:nvPr>
            <p:ph type="title"/>
          </p:nvPr>
        </p:nvSpPr>
        <p:spPr>
          <a:xfrm>
            <a:off x="581192" y="514350"/>
            <a:ext cx="11029616" cy="1028700"/>
          </a:xfrm>
          <a:solidFill>
            <a:srgbClr val="1C3261">
              <a:alpha val="80000"/>
            </a:srgbClr>
          </a:solidFill>
          <a:ln>
            <a:noFill/>
          </a:ln>
        </p:spPr>
        <p:txBody>
          <a:bodyPr>
            <a:normAutofit/>
          </a:bodyPr>
          <a:lstStyle/>
          <a:p>
            <a:r>
              <a:rPr lang="en-US" sz="4000" b="1" dirty="0">
                <a:solidFill>
                  <a:schemeClr val="bg1">
                    <a:lumMod val="95000"/>
                  </a:schemeClr>
                </a:solidFill>
              </a:rPr>
              <a:t>FEASIBILITY ANALYSIS</a:t>
            </a:r>
            <a:endParaRPr lang="en-IN" sz="4000" b="1" dirty="0">
              <a:solidFill>
                <a:schemeClr val="bg1">
                  <a:lumMod val="95000"/>
                </a:schemeClr>
              </a:solidFill>
            </a:endParaRPr>
          </a:p>
        </p:txBody>
      </p:sp>
      <p:sp>
        <p:nvSpPr>
          <p:cNvPr id="3" name="Content Placeholder 2"/>
          <p:cNvSpPr>
            <a:spLocks noGrp="1"/>
          </p:cNvSpPr>
          <p:nvPr>
            <p:ph idx="1"/>
          </p:nvPr>
        </p:nvSpPr>
        <p:spPr>
          <a:xfrm>
            <a:off x="581192" y="1838325"/>
            <a:ext cx="11029615" cy="4514850"/>
          </a:xfrm>
          <a:solidFill>
            <a:srgbClr val="1C3261">
              <a:alpha val="80000"/>
            </a:srgbClr>
          </a:solidFill>
        </p:spPr>
        <p:txBody>
          <a:bodyPr>
            <a:noAutofit/>
          </a:bodyPr>
          <a:lstStyle/>
          <a:p>
            <a:pPr>
              <a:buClr>
                <a:schemeClr val="bg1">
                  <a:lumMod val="95000"/>
                </a:schemeClr>
              </a:buClr>
              <a:buFont typeface="Wingdings" panose="05000000000000000000" pitchFamily="2" charset="2"/>
              <a:buChar char="Ø"/>
            </a:pPr>
            <a:r>
              <a:rPr lang="en-US" sz="2000" dirty="0">
                <a:solidFill>
                  <a:schemeClr val="bg1">
                    <a:lumMod val="95000"/>
                  </a:schemeClr>
                </a:solidFill>
              </a:rPr>
              <a:t>Feasibility study is a high level version of the entire system analysis and design process. </a:t>
            </a:r>
          </a:p>
          <a:p>
            <a:pPr>
              <a:buClr>
                <a:schemeClr val="bg1">
                  <a:lumMod val="95000"/>
                </a:schemeClr>
              </a:buClr>
              <a:buFont typeface="Wingdings" panose="05000000000000000000" pitchFamily="2" charset="2"/>
              <a:buChar char="Ø"/>
            </a:pPr>
            <a:r>
              <a:rPr lang="en-US" sz="2000" dirty="0">
                <a:solidFill>
                  <a:schemeClr val="bg1">
                    <a:lumMod val="95000"/>
                  </a:schemeClr>
                </a:solidFill>
              </a:rPr>
              <a:t>The purpose of feasibility study is not to solve the problem but to determine if the problem is worth solving. </a:t>
            </a:r>
          </a:p>
          <a:p>
            <a:pPr>
              <a:buClr>
                <a:schemeClr val="bg1">
                  <a:lumMod val="95000"/>
                </a:schemeClr>
              </a:buClr>
              <a:buFont typeface="Wingdings" panose="05000000000000000000" pitchFamily="2" charset="2"/>
              <a:buChar char="Ø"/>
            </a:pPr>
            <a:r>
              <a:rPr lang="en-US" sz="2000" dirty="0">
                <a:solidFill>
                  <a:schemeClr val="bg1">
                    <a:lumMod val="95000"/>
                  </a:schemeClr>
                </a:solidFill>
              </a:rPr>
              <a:t>It is conducted to select the best system that meets performance requirements. </a:t>
            </a:r>
          </a:p>
          <a:p>
            <a:pPr>
              <a:buClr>
                <a:schemeClr val="bg1">
                  <a:lumMod val="95000"/>
                </a:schemeClr>
              </a:buClr>
              <a:buFont typeface="Wingdings" panose="05000000000000000000" pitchFamily="2" charset="2"/>
              <a:buChar char="Ø"/>
            </a:pPr>
            <a:r>
              <a:rPr lang="en-US" sz="2000" dirty="0">
                <a:solidFill>
                  <a:schemeClr val="bg1">
                    <a:lumMod val="95000"/>
                  </a:schemeClr>
                </a:solidFill>
              </a:rPr>
              <a:t>A system’s required the identification of specific system objectives, and a description of outputs defines performance. </a:t>
            </a:r>
          </a:p>
          <a:p>
            <a:pPr>
              <a:buClr>
                <a:schemeClr val="bg1">
                  <a:lumMod val="95000"/>
                </a:schemeClr>
              </a:buClr>
              <a:buFont typeface="Wingdings" panose="05000000000000000000" pitchFamily="2" charset="2"/>
              <a:buChar char="Ø"/>
            </a:pPr>
            <a:r>
              <a:rPr lang="en-US" sz="2000" dirty="0">
                <a:solidFill>
                  <a:schemeClr val="bg1">
                    <a:lumMod val="95000"/>
                  </a:schemeClr>
                </a:solidFill>
              </a:rPr>
              <a:t>Three key considerations are involved in the feasibility analysis. </a:t>
            </a:r>
          </a:p>
          <a:p>
            <a:pPr lvl="1">
              <a:buClr>
                <a:schemeClr val="bg1">
                  <a:lumMod val="95000"/>
                </a:schemeClr>
              </a:buClr>
              <a:buFont typeface="Wingdings" panose="05000000000000000000" pitchFamily="2" charset="2"/>
              <a:buChar char="Ø"/>
            </a:pPr>
            <a:r>
              <a:rPr lang="en-US" dirty="0">
                <a:solidFill>
                  <a:schemeClr val="bg1">
                    <a:lumMod val="95000"/>
                  </a:schemeClr>
                </a:solidFill>
              </a:rPr>
              <a:t>Economic Feasibility </a:t>
            </a:r>
          </a:p>
          <a:p>
            <a:pPr lvl="1">
              <a:buClr>
                <a:schemeClr val="bg1">
                  <a:lumMod val="95000"/>
                </a:schemeClr>
              </a:buClr>
              <a:buFont typeface="Wingdings" panose="05000000000000000000" pitchFamily="2" charset="2"/>
              <a:buChar char="Ø"/>
            </a:pPr>
            <a:r>
              <a:rPr lang="en-US" dirty="0">
                <a:solidFill>
                  <a:schemeClr val="bg1">
                    <a:lumMod val="95000"/>
                  </a:schemeClr>
                </a:solidFill>
              </a:rPr>
              <a:t>Technical Feasibility </a:t>
            </a:r>
          </a:p>
          <a:p>
            <a:pPr lvl="1">
              <a:buClr>
                <a:schemeClr val="bg1">
                  <a:lumMod val="95000"/>
                </a:schemeClr>
              </a:buClr>
              <a:buFont typeface="Wingdings" panose="05000000000000000000" pitchFamily="2" charset="2"/>
              <a:buChar char="Ø"/>
            </a:pPr>
            <a:r>
              <a:rPr lang="en-US" dirty="0">
                <a:solidFill>
                  <a:schemeClr val="bg1">
                    <a:lumMod val="95000"/>
                  </a:schemeClr>
                </a:solidFill>
              </a:rPr>
              <a:t>Operational Feasibility</a:t>
            </a:r>
            <a:endParaRPr lang="en-IN" dirty="0">
              <a:solidFill>
                <a:schemeClr val="bg1">
                  <a:lumMod val="95000"/>
                </a:schemeClr>
              </a:solidFill>
            </a:endParaRPr>
          </a:p>
        </p:txBody>
      </p:sp>
    </p:spTree>
    <p:extLst>
      <p:ext uri="{BB962C8B-B14F-4D97-AF65-F5344CB8AC3E}">
        <p14:creationId xmlns:p14="http://schemas.microsoft.com/office/powerpoint/2010/main" val="40623031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2" name="Title 1"/>
          <p:cNvSpPr>
            <a:spLocks noGrp="1"/>
          </p:cNvSpPr>
          <p:nvPr>
            <p:ph type="title"/>
          </p:nvPr>
        </p:nvSpPr>
        <p:spPr>
          <a:solidFill>
            <a:srgbClr val="1C3261">
              <a:alpha val="80000"/>
            </a:srgbClr>
          </a:solidFill>
          <a:ln>
            <a:noFill/>
          </a:ln>
        </p:spPr>
        <p:txBody>
          <a:bodyPr>
            <a:normAutofit/>
          </a:bodyPr>
          <a:lstStyle/>
          <a:p>
            <a:r>
              <a:rPr lang="en-US" sz="3600" dirty="0">
                <a:solidFill>
                  <a:schemeClr val="bg1">
                    <a:lumMod val="95000"/>
                  </a:schemeClr>
                </a:solidFill>
              </a:rPr>
              <a:t>ECONOMIC FEASIBILITY</a:t>
            </a:r>
            <a:endParaRPr lang="en-IN" sz="3600" dirty="0">
              <a:solidFill>
                <a:schemeClr val="bg1">
                  <a:lumMod val="95000"/>
                </a:schemeClr>
              </a:solidFill>
            </a:endParaRPr>
          </a:p>
        </p:txBody>
      </p:sp>
      <p:sp>
        <p:nvSpPr>
          <p:cNvPr id="3" name="Content Placeholder 2"/>
          <p:cNvSpPr>
            <a:spLocks noGrp="1"/>
          </p:cNvSpPr>
          <p:nvPr>
            <p:ph idx="1"/>
          </p:nvPr>
        </p:nvSpPr>
        <p:spPr>
          <a:solidFill>
            <a:srgbClr val="1C3261">
              <a:alpha val="80000"/>
            </a:srgbClr>
          </a:solidFill>
        </p:spPr>
        <p:txBody>
          <a:bodyPr>
            <a:normAutofit/>
          </a:bodyPr>
          <a:lstStyle/>
          <a:p>
            <a:pPr>
              <a:buClr>
                <a:schemeClr val="bg1">
                  <a:lumMod val="95000"/>
                </a:schemeClr>
              </a:buClr>
              <a:buFont typeface="Wingdings" panose="05000000000000000000" pitchFamily="2" charset="2"/>
              <a:buChar char="Ø"/>
            </a:pPr>
            <a:r>
              <a:rPr lang="en-US" sz="2000" dirty="0">
                <a:solidFill>
                  <a:schemeClr val="bg1">
                    <a:lumMod val="95000"/>
                  </a:schemeClr>
                </a:solidFill>
              </a:rPr>
              <a:t>Economic analysis is the most frequently used method for evaluating the effectiveness of the proposed system. This is an ongoing effort that improves in accuracy at each phase of the system life cycle. </a:t>
            </a:r>
          </a:p>
          <a:p>
            <a:pPr>
              <a:buClr>
                <a:schemeClr val="bg1">
                  <a:lumMod val="95000"/>
                </a:schemeClr>
              </a:buClr>
              <a:buFont typeface="Wingdings" panose="05000000000000000000" pitchFamily="2" charset="2"/>
              <a:buChar char="Ø"/>
            </a:pPr>
            <a:r>
              <a:rPr lang="en-US" sz="2000" dirty="0">
                <a:solidFill>
                  <a:schemeClr val="bg1">
                    <a:lumMod val="95000"/>
                  </a:schemeClr>
                </a:solidFill>
              </a:rPr>
              <a:t>As the necessary software and hardware is available in the organization, the initial investment for the proposed system is NIL. The proposed system minimizes the time and effort right for quiz. </a:t>
            </a:r>
          </a:p>
          <a:p>
            <a:pPr>
              <a:buClr>
                <a:schemeClr val="bg1">
                  <a:lumMod val="95000"/>
                </a:schemeClr>
              </a:buClr>
              <a:buFont typeface="Wingdings" panose="05000000000000000000" pitchFamily="2" charset="2"/>
              <a:buChar char="Ø"/>
            </a:pPr>
            <a:r>
              <a:rPr lang="en-US" sz="2000" dirty="0">
                <a:solidFill>
                  <a:schemeClr val="bg1">
                    <a:lumMod val="95000"/>
                  </a:schemeClr>
                </a:solidFill>
              </a:rPr>
              <a:t>The faculty sitting at his desk can make questions without directly meeting the student.</a:t>
            </a:r>
          </a:p>
          <a:p>
            <a:pPr>
              <a:buClr>
                <a:schemeClr val="bg1">
                  <a:lumMod val="95000"/>
                </a:schemeClr>
              </a:buClr>
              <a:buFont typeface="Wingdings" panose="05000000000000000000" pitchFamily="2" charset="2"/>
              <a:buChar char="Ø"/>
            </a:pPr>
            <a:r>
              <a:rPr lang="en-US" sz="2000" dirty="0">
                <a:solidFill>
                  <a:schemeClr val="bg1">
                    <a:lumMod val="95000"/>
                  </a:schemeClr>
                </a:solidFill>
              </a:rPr>
              <a:t>Thus, the proposed system is economically feasible.</a:t>
            </a:r>
            <a:endParaRPr lang="en-IN" sz="2000" dirty="0">
              <a:solidFill>
                <a:schemeClr val="bg1">
                  <a:lumMod val="95000"/>
                </a:schemeClr>
              </a:solidFill>
            </a:endParaRPr>
          </a:p>
        </p:txBody>
      </p:sp>
    </p:spTree>
    <p:extLst>
      <p:ext uri="{BB962C8B-B14F-4D97-AF65-F5344CB8AC3E}">
        <p14:creationId xmlns:p14="http://schemas.microsoft.com/office/powerpoint/2010/main" val="16022553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E3FC8A1C-A436-42C0-AC33-FAFFFAF219BC}">
  <ds:schemaRefs>
    <ds:schemaRef ds:uri="http://schemas.microsoft.com/sharepoint/v3/contenttype/forms"/>
  </ds:schemaRefs>
</ds:datastoreItem>
</file>

<file path=customXml/itemProps2.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5C8BF1-B0E4-49A1-808F-40F2AD30E74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design</Template>
  <TotalTime>0</TotalTime>
  <Words>1312</Words>
  <Application>Microsoft Office PowerPoint</Application>
  <PresentationFormat>Widescreen</PresentationFormat>
  <Paragraphs>288</Paragraphs>
  <Slides>34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Gill Sans MT</vt:lpstr>
      <vt:lpstr>Wingdings</vt:lpstr>
      <vt:lpstr>Wingdings 2</vt:lpstr>
      <vt:lpstr>Dividend</vt:lpstr>
      <vt:lpstr>ONLINE QUIZ SYSTEM</vt:lpstr>
      <vt:lpstr>PowerPoint Presentation</vt:lpstr>
      <vt:lpstr>Table of contents</vt:lpstr>
      <vt:lpstr>PowerPoint Presentation</vt:lpstr>
      <vt:lpstr>PowerPoint Presentation</vt:lpstr>
      <vt:lpstr>OBJECTIVES</vt:lpstr>
      <vt:lpstr>TOOLS AND PLATFORM</vt:lpstr>
      <vt:lpstr>FEASIBILITY ANALYSIS</vt:lpstr>
      <vt:lpstr>ECONOMIC FEASIBILITY</vt:lpstr>
      <vt:lpstr>TECHNICAL FEASIBILITY</vt:lpstr>
      <vt:lpstr>OPERATIONAL FEASIBILITY</vt:lpstr>
      <vt:lpstr>DATABASE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2021-09-04T11:53:26Z</dcterms:created>
  <dcterms:modified xsi:type="dcterms:W3CDTF">2024-04-09T18:19:53Z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2024-04-09T18:19:53Z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94c970e6-cb0c-454f-a20e-8d4ec47cb229</vt:lpwstr>
  </property>
  <property fmtid="{D5CDD505-2E9C-101B-9397-08002B2CF9AE}" pid="8" name="MSIP_Label_defa4170-0d19-0005-0004-bc88714345d2_ActionId">
    <vt:lpwstr>d49edf9f-04a6-442c-a97a-651eb7454cc2</vt:lpwstr>
  </property>
  <property fmtid="{D5CDD505-2E9C-101B-9397-08002B2CF9AE}" pid="9" name="MSIP_Label_defa4170-0d19-0005-0004-bc88714345d2_ContentBits">
    <vt:lpwstr>0</vt:lpwstr>
  </property>
</Properties>
</file>